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017ED-6273-49C4-88C3-A3AEF0DBA3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458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DC1D0-61CF-4368-A015-AA50A0BCC4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7768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2C606-9EF0-4515-B7D4-2A6F7E08E0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619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5F0B-65EF-47C4-8F6E-5108AED245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368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700 w 2706"/>
              <a:gd name="T1" fmla="*/ 0 h 640"/>
              <a:gd name="T2" fmla="*/ 2700 w 2706"/>
              <a:gd name="T3" fmla="*/ 0 h 640"/>
              <a:gd name="T4" fmla="*/ 2586 w 2706"/>
              <a:gd name="T5" fmla="*/ 18 h 640"/>
              <a:gd name="T6" fmla="*/ 2470 w 2706"/>
              <a:gd name="T7" fmla="*/ 38 h 640"/>
              <a:gd name="T8" fmla="*/ 2352 w 2706"/>
              <a:gd name="T9" fmla="*/ 60 h 640"/>
              <a:gd name="T10" fmla="*/ 2230 w 2706"/>
              <a:gd name="T11" fmla="*/ 82 h 640"/>
              <a:gd name="T12" fmla="*/ 2106 w 2706"/>
              <a:gd name="T13" fmla="*/ 108 h 640"/>
              <a:gd name="T14" fmla="*/ 1978 w 2706"/>
              <a:gd name="T15" fmla="*/ 134 h 640"/>
              <a:gd name="T16" fmla="*/ 1848 w 2706"/>
              <a:gd name="T17" fmla="*/ 164 h 640"/>
              <a:gd name="T18" fmla="*/ 1714 w 2706"/>
              <a:gd name="T19" fmla="*/ 194 h 640"/>
              <a:gd name="T20" fmla="*/ 1714 w 2706"/>
              <a:gd name="T21" fmla="*/ 194 h 640"/>
              <a:gd name="T22" fmla="*/ 1472 w 2706"/>
              <a:gd name="T23" fmla="*/ 252 h 640"/>
              <a:gd name="T24" fmla="*/ 1236 w 2706"/>
              <a:gd name="T25" fmla="*/ 304 h 640"/>
              <a:gd name="T26" fmla="*/ 1010 w 2706"/>
              <a:gd name="T27" fmla="*/ 352 h 640"/>
              <a:gd name="T28" fmla="*/ 792 w 2706"/>
              <a:gd name="T29" fmla="*/ 398 h 640"/>
              <a:gd name="T30" fmla="*/ 584 w 2706"/>
              <a:gd name="T31" fmla="*/ 438 h 640"/>
              <a:gd name="T32" fmla="*/ 382 w 2706"/>
              <a:gd name="T33" fmla="*/ 474 h 640"/>
              <a:gd name="T34" fmla="*/ 188 w 2706"/>
              <a:gd name="T35" fmla="*/ 508 h 640"/>
              <a:gd name="T36" fmla="*/ 0 w 2706"/>
              <a:gd name="T37" fmla="*/ 538 h 640"/>
              <a:gd name="T38" fmla="*/ 0 w 2706"/>
              <a:gd name="T39" fmla="*/ 538 h 640"/>
              <a:gd name="T40" fmla="*/ 130 w 2706"/>
              <a:gd name="T41" fmla="*/ 556 h 640"/>
              <a:gd name="T42" fmla="*/ 254 w 2706"/>
              <a:gd name="T43" fmla="*/ 572 h 640"/>
              <a:gd name="T44" fmla="*/ 374 w 2706"/>
              <a:gd name="T45" fmla="*/ 586 h 640"/>
              <a:gd name="T46" fmla="*/ 492 w 2706"/>
              <a:gd name="T47" fmla="*/ 598 h 640"/>
              <a:gd name="T48" fmla="*/ 606 w 2706"/>
              <a:gd name="T49" fmla="*/ 610 h 640"/>
              <a:gd name="T50" fmla="*/ 716 w 2706"/>
              <a:gd name="T51" fmla="*/ 618 h 640"/>
              <a:gd name="T52" fmla="*/ 822 w 2706"/>
              <a:gd name="T53" fmla="*/ 626 h 640"/>
              <a:gd name="T54" fmla="*/ 926 w 2706"/>
              <a:gd name="T55" fmla="*/ 632 h 640"/>
              <a:gd name="T56" fmla="*/ 1028 w 2706"/>
              <a:gd name="T57" fmla="*/ 636 h 640"/>
              <a:gd name="T58" fmla="*/ 1126 w 2706"/>
              <a:gd name="T59" fmla="*/ 638 h 640"/>
              <a:gd name="T60" fmla="*/ 1220 w 2706"/>
              <a:gd name="T61" fmla="*/ 640 h 640"/>
              <a:gd name="T62" fmla="*/ 1312 w 2706"/>
              <a:gd name="T63" fmla="*/ 640 h 640"/>
              <a:gd name="T64" fmla="*/ 1402 w 2706"/>
              <a:gd name="T65" fmla="*/ 638 h 640"/>
              <a:gd name="T66" fmla="*/ 1490 w 2706"/>
              <a:gd name="T67" fmla="*/ 636 h 640"/>
              <a:gd name="T68" fmla="*/ 1574 w 2706"/>
              <a:gd name="T69" fmla="*/ 632 h 640"/>
              <a:gd name="T70" fmla="*/ 1656 w 2706"/>
              <a:gd name="T71" fmla="*/ 626 h 640"/>
              <a:gd name="T72" fmla="*/ 1734 w 2706"/>
              <a:gd name="T73" fmla="*/ 620 h 640"/>
              <a:gd name="T74" fmla="*/ 1812 w 2706"/>
              <a:gd name="T75" fmla="*/ 612 h 640"/>
              <a:gd name="T76" fmla="*/ 1886 w 2706"/>
              <a:gd name="T77" fmla="*/ 602 h 640"/>
              <a:gd name="T78" fmla="*/ 1960 w 2706"/>
              <a:gd name="T79" fmla="*/ 592 h 640"/>
              <a:gd name="T80" fmla="*/ 2030 w 2706"/>
              <a:gd name="T81" fmla="*/ 580 h 640"/>
              <a:gd name="T82" fmla="*/ 2100 w 2706"/>
              <a:gd name="T83" fmla="*/ 568 h 640"/>
              <a:gd name="T84" fmla="*/ 2166 w 2706"/>
              <a:gd name="T85" fmla="*/ 554 h 640"/>
              <a:gd name="T86" fmla="*/ 2232 w 2706"/>
              <a:gd name="T87" fmla="*/ 540 h 640"/>
              <a:gd name="T88" fmla="*/ 2296 w 2706"/>
              <a:gd name="T89" fmla="*/ 524 h 640"/>
              <a:gd name="T90" fmla="*/ 2358 w 2706"/>
              <a:gd name="T91" fmla="*/ 508 h 640"/>
              <a:gd name="T92" fmla="*/ 2418 w 2706"/>
              <a:gd name="T93" fmla="*/ 490 h 640"/>
              <a:gd name="T94" fmla="*/ 2478 w 2706"/>
              <a:gd name="T95" fmla="*/ 472 h 640"/>
              <a:gd name="T96" fmla="*/ 2592 w 2706"/>
              <a:gd name="T97" fmla="*/ 432 h 640"/>
              <a:gd name="T98" fmla="*/ 2702 w 2706"/>
              <a:gd name="T99" fmla="*/ 390 h 640"/>
              <a:gd name="T100" fmla="*/ 2702 w 2706"/>
              <a:gd name="T101" fmla="*/ 390 h 640"/>
              <a:gd name="T102" fmla="*/ 2706 w 2706"/>
              <a:gd name="T103" fmla="*/ 388 h 640"/>
              <a:gd name="T104" fmla="*/ 2706 w 2706"/>
              <a:gd name="T105" fmla="*/ 388 h 640"/>
              <a:gd name="T106" fmla="*/ 2706 w 2706"/>
              <a:gd name="T107" fmla="*/ 0 h 640"/>
              <a:gd name="T108" fmla="*/ 2706 w 2706"/>
              <a:gd name="T109" fmla="*/ 0 h 640"/>
              <a:gd name="T110" fmla="*/ 2700 w 2706"/>
              <a:gd name="T111" fmla="*/ 0 h 640"/>
              <a:gd name="T112" fmla="*/ 2700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216 w 5216"/>
              <a:gd name="T1" fmla="*/ 714 h 762"/>
              <a:gd name="T2" fmla="*/ 4984 w 5216"/>
              <a:gd name="T3" fmla="*/ 686 h 762"/>
              <a:gd name="T4" fmla="*/ 4478 w 5216"/>
              <a:gd name="T5" fmla="*/ 610 h 762"/>
              <a:gd name="T6" fmla="*/ 3914 w 5216"/>
              <a:gd name="T7" fmla="*/ 508 h 762"/>
              <a:gd name="T8" fmla="*/ 3286 w 5216"/>
              <a:gd name="T9" fmla="*/ 374 h 762"/>
              <a:gd name="T10" fmla="*/ 2946 w 5216"/>
              <a:gd name="T11" fmla="*/ 296 h 762"/>
              <a:gd name="T12" fmla="*/ 2682 w 5216"/>
              <a:gd name="T13" fmla="*/ 236 h 762"/>
              <a:gd name="T14" fmla="*/ 2430 w 5216"/>
              <a:gd name="T15" fmla="*/ 184 h 762"/>
              <a:gd name="T16" fmla="*/ 2190 w 5216"/>
              <a:gd name="T17" fmla="*/ 140 h 762"/>
              <a:gd name="T18" fmla="*/ 1960 w 5216"/>
              <a:gd name="T19" fmla="*/ 102 h 762"/>
              <a:gd name="T20" fmla="*/ 1740 w 5216"/>
              <a:gd name="T21" fmla="*/ 72 h 762"/>
              <a:gd name="T22" fmla="*/ 1334 w 5216"/>
              <a:gd name="T23" fmla="*/ 28 h 762"/>
              <a:gd name="T24" fmla="*/ 970 w 5216"/>
              <a:gd name="T25" fmla="*/ 4 h 762"/>
              <a:gd name="T26" fmla="*/ 644 w 5216"/>
              <a:gd name="T27" fmla="*/ 0 h 762"/>
              <a:gd name="T28" fmla="*/ 358 w 5216"/>
              <a:gd name="T29" fmla="*/ 10 h 762"/>
              <a:gd name="T30" fmla="*/ 110 w 5216"/>
              <a:gd name="T31" fmla="*/ 32 h 762"/>
              <a:gd name="T32" fmla="*/ 0 w 5216"/>
              <a:gd name="T33" fmla="*/ 48 h 762"/>
              <a:gd name="T34" fmla="*/ 314 w 5216"/>
              <a:gd name="T35" fmla="*/ 86 h 762"/>
              <a:gd name="T36" fmla="*/ 652 w 5216"/>
              <a:gd name="T37" fmla="*/ 140 h 762"/>
              <a:gd name="T38" fmla="*/ 1014 w 5216"/>
              <a:gd name="T39" fmla="*/ 210 h 762"/>
              <a:gd name="T40" fmla="*/ 1402 w 5216"/>
              <a:gd name="T41" fmla="*/ 296 h 762"/>
              <a:gd name="T42" fmla="*/ 1756 w 5216"/>
              <a:gd name="T43" fmla="*/ 378 h 762"/>
              <a:gd name="T44" fmla="*/ 2408 w 5216"/>
              <a:gd name="T45" fmla="*/ 516 h 762"/>
              <a:gd name="T46" fmla="*/ 2708 w 5216"/>
              <a:gd name="T47" fmla="*/ 572 h 762"/>
              <a:gd name="T48" fmla="*/ 2992 w 5216"/>
              <a:gd name="T49" fmla="*/ 620 h 762"/>
              <a:gd name="T50" fmla="*/ 3260 w 5216"/>
              <a:gd name="T51" fmla="*/ 662 h 762"/>
              <a:gd name="T52" fmla="*/ 3512 w 5216"/>
              <a:gd name="T53" fmla="*/ 694 h 762"/>
              <a:gd name="T54" fmla="*/ 3750 w 5216"/>
              <a:gd name="T55" fmla="*/ 722 h 762"/>
              <a:gd name="T56" fmla="*/ 3974 w 5216"/>
              <a:gd name="T57" fmla="*/ 740 h 762"/>
              <a:gd name="T58" fmla="*/ 4184 w 5216"/>
              <a:gd name="T59" fmla="*/ 754 h 762"/>
              <a:gd name="T60" fmla="*/ 4384 w 5216"/>
              <a:gd name="T61" fmla="*/ 762 h 762"/>
              <a:gd name="T62" fmla="*/ 4570 w 5216"/>
              <a:gd name="T63" fmla="*/ 762 h 762"/>
              <a:gd name="T64" fmla="*/ 4746 w 5216"/>
              <a:gd name="T65" fmla="*/ 758 h 762"/>
              <a:gd name="T66" fmla="*/ 4912 w 5216"/>
              <a:gd name="T67" fmla="*/ 748 h 762"/>
              <a:gd name="T68" fmla="*/ 5068 w 5216"/>
              <a:gd name="T69" fmla="*/ 732 h 762"/>
              <a:gd name="T70" fmla="*/ 5216 w 5216"/>
              <a:gd name="T71" fmla="*/ 714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0 h 694"/>
              <a:gd name="T2" fmla="*/ 0 w 5144"/>
              <a:gd name="T3" fmla="*/ 70 h 694"/>
              <a:gd name="T4" fmla="*/ 18 w 5144"/>
              <a:gd name="T5" fmla="*/ 66 h 694"/>
              <a:gd name="T6" fmla="*/ 72 w 5144"/>
              <a:gd name="T7" fmla="*/ 56 h 694"/>
              <a:gd name="T8" fmla="*/ 164 w 5144"/>
              <a:gd name="T9" fmla="*/ 42 h 694"/>
              <a:gd name="T10" fmla="*/ 224 w 5144"/>
              <a:gd name="T11" fmla="*/ 34 h 694"/>
              <a:gd name="T12" fmla="*/ 294 w 5144"/>
              <a:gd name="T13" fmla="*/ 26 h 694"/>
              <a:gd name="T14" fmla="*/ 372 w 5144"/>
              <a:gd name="T15" fmla="*/ 20 h 694"/>
              <a:gd name="T16" fmla="*/ 462 w 5144"/>
              <a:gd name="T17" fmla="*/ 14 h 694"/>
              <a:gd name="T18" fmla="*/ 560 w 5144"/>
              <a:gd name="T19" fmla="*/ 8 h 694"/>
              <a:gd name="T20" fmla="*/ 670 w 5144"/>
              <a:gd name="T21" fmla="*/ 4 h 694"/>
              <a:gd name="T22" fmla="*/ 790 w 5144"/>
              <a:gd name="T23" fmla="*/ 2 h 694"/>
              <a:gd name="T24" fmla="*/ 920 w 5144"/>
              <a:gd name="T25" fmla="*/ 0 h 694"/>
              <a:gd name="T26" fmla="*/ 1060 w 5144"/>
              <a:gd name="T27" fmla="*/ 2 h 694"/>
              <a:gd name="T28" fmla="*/ 1210 w 5144"/>
              <a:gd name="T29" fmla="*/ 6 h 694"/>
              <a:gd name="T30" fmla="*/ 1372 w 5144"/>
              <a:gd name="T31" fmla="*/ 14 h 694"/>
              <a:gd name="T32" fmla="*/ 1544 w 5144"/>
              <a:gd name="T33" fmla="*/ 24 h 694"/>
              <a:gd name="T34" fmla="*/ 1726 w 5144"/>
              <a:gd name="T35" fmla="*/ 40 h 694"/>
              <a:gd name="T36" fmla="*/ 1920 w 5144"/>
              <a:gd name="T37" fmla="*/ 58 h 694"/>
              <a:gd name="T38" fmla="*/ 2126 w 5144"/>
              <a:gd name="T39" fmla="*/ 80 h 694"/>
              <a:gd name="T40" fmla="*/ 2342 w 5144"/>
              <a:gd name="T41" fmla="*/ 106 h 694"/>
              <a:gd name="T42" fmla="*/ 2570 w 5144"/>
              <a:gd name="T43" fmla="*/ 138 h 694"/>
              <a:gd name="T44" fmla="*/ 2808 w 5144"/>
              <a:gd name="T45" fmla="*/ 174 h 694"/>
              <a:gd name="T46" fmla="*/ 3058 w 5144"/>
              <a:gd name="T47" fmla="*/ 216 h 694"/>
              <a:gd name="T48" fmla="*/ 3320 w 5144"/>
              <a:gd name="T49" fmla="*/ 266 h 694"/>
              <a:gd name="T50" fmla="*/ 3594 w 5144"/>
              <a:gd name="T51" fmla="*/ 320 h 694"/>
              <a:gd name="T52" fmla="*/ 3880 w 5144"/>
              <a:gd name="T53" fmla="*/ 380 h 694"/>
              <a:gd name="T54" fmla="*/ 4178 w 5144"/>
              <a:gd name="T55" fmla="*/ 448 h 694"/>
              <a:gd name="T56" fmla="*/ 4488 w 5144"/>
              <a:gd name="T57" fmla="*/ 522 h 694"/>
              <a:gd name="T58" fmla="*/ 4810 w 5144"/>
              <a:gd name="T59" fmla="*/ 604 h 694"/>
              <a:gd name="T60" fmla="*/ 5144 w 5144"/>
              <a:gd name="T61" fmla="*/ 694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584 h 584"/>
              <a:gd name="T2" fmla="*/ 0 w 3112"/>
              <a:gd name="T3" fmla="*/ 584 h 584"/>
              <a:gd name="T4" fmla="*/ 90 w 3112"/>
              <a:gd name="T5" fmla="*/ 560 h 584"/>
              <a:gd name="T6" fmla="*/ 336 w 3112"/>
              <a:gd name="T7" fmla="*/ 498 h 584"/>
              <a:gd name="T8" fmla="*/ 506 w 3112"/>
              <a:gd name="T9" fmla="*/ 456 h 584"/>
              <a:gd name="T10" fmla="*/ 702 w 3112"/>
              <a:gd name="T11" fmla="*/ 410 h 584"/>
              <a:gd name="T12" fmla="*/ 920 w 3112"/>
              <a:gd name="T13" fmla="*/ 360 h 584"/>
              <a:gd name="T14" fmla="*/ 1154 w 3112"/>
              <a:gd name="T15" fmla="*/ 306 h 584"/>
              <a:gd name="T16" fmla="*/ 1402 w 3112"/>
              <a:gd name="T17" fmla="*/ 254 h 584"/>
              <a:gd name="T18" fmla="*/ 1656 w 3112"/>
              <a:gd name="T19" fmla="*/ 202 h 584"/>
              <a:gd name="T20" fmla="*/ 1916 w 3112"/>
              <a:gd name="T21" fmla="*/ 154 h 584"/>
              <a:gd name="T22" fmla="*/ 2174 w 3112"/>
              <a:gd name="T23" fmla="*/ 108 h 584"/>
              <a:gd name="T24" fmla="*/ 2302 w 3112"/>
              <a:gd name="T25" fmla="*/ 88 h 584"/>
              <a:gd name="T26" fmla="*/ 2426 w 3112"/>
              <a:gd name="T27" fmla="*/ 68 h 584"/>
              <a:gd name="T28" fmla="*/ 2550 w 3112"/>
              <a:gd name="T29" fmla="*/ 52 h 584"/>
              <a:gd name="T30" fmla="*/ 2670 w 3112"/>
              <a:gd name="T31" fmla="*/ 36 h 584"/>
              <a:gd name="T32" fmla="*/ 2788 w 3112"/>
              <a:gd name="T33" fmla="*/ 24 h 584"/>
              <a:gd name="T34" fmla="*/ 2900 w 3112"/>
              <a:gd name="T35" fmla="*/ 14 h 584"/>
              <a:gd name="T36" fmla="*/ 3008 w 3112"/>
              <a:gd name="T37" fmla="*/ 6 h 584"/>
              <a:gd name="T38" fmla="*/ 3112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192 w 8196"/>
              <a:gd name="T1" fmla="*/ 512 h 1192"/>
              <a:gd name="T2" fmla="*/ 8040 w 8196"/>
              <a:gd name="T3" fmla="*/ 570 h 1192"/>
              <a:gd name="T4" fmla="*/ 7878 w 8196"/>
              <a:gd name="T5" fmla="*/ 620 h 1192"/>
              <a:gd name="T6" fmla="*/ 7706 w 8196"/>
              <a:gd name="T7" fmla="*/ 666 h 1192"/>
              <a:gd name="T8" fmla="*/ 7522 w 8196"/>
              <a:gd name="T9" fmla="*/ 702 h 1192"/>
              <a:gd name="T10" fmla="*/ 7322 w 8196"/>
              <a:gd name="T11" fmla="*/ 730 h 1192"/>
              <a:gd name="T12" fmla="*/ 7106 w 8196"/>
              <a:gd name="T13" fmla="*/ 750 h 1192"/>
              <a:gd name="T14" fmla="*/ 6872 w 8196"/>
              <a:gd name="T15" fmla="*/ 762 h 1192"/>
              <a:gd name="T16" fmla="*/ 6618 w 8196"/>
              <a:gd name="T17" fmla="*/ 760 h 1192"/>
              <a:gd name="T18" fmla="*/ 6342 w 8196"/>
              <a:gd name="T19" fmla="*/ 750 h 1192"/>
              <a:gd name="T20" fmla="*/ 6042 w 8196"/>
              <a:gd name="T21" fmla="*/ 726 h 1192"/>
              <a:gd name="T22" fmla="*/ 5716 w 8196"/>
              <a:gd name="T23" fmla="*/ 690 h 1192"/>
              <a:gd name="T24" fmla="*/ 5364 w 8196"/>
              <a:gd name="T25" fmla="*/ 642 h 1192"/>
              <a:gd name="T26" fmla="*/ 4982 w 8196"/>
              <a:gd name="T27" fmla="*/ 578 h 1192"/>
              <a:gd name="T28" fmla="*/ 4568 w 8196"/>
              <a:gd name="T29" fmla="*/ 500 h 1192"/>
              <a:gd name="T30" fmla="*/ 4122 w 8196"/>
              <a:gd name="T31" fmla="*/ 406 h 1192"/>
              <a:gd name="T32" fmla="*/ 3640 w 8196"/>
              <a:gd name="T33" fmla="*/ 296 h 1192"/>
              <a:gd name="T34" fmla="*/ 3396 w 8196"/>
              <a:gd name="T35" fmla="*/ 240 h 1192"/>
              <a:gd name="T36" fmla="*/ 2934 w 8196"/>
              <a:gd name="T37" fmla="*/ 148 h 1192"/>
              <a:gd name="T38" fmla="*/ 2512 w 8196"/>
              <a:gd name="T39" fmla="*/ 82 h 1192"/>
              <a:gd name="T40" fmla="*/ 2126 w 8196"/>
              <a:gd name="T41" fmla="*/ 36 h 1192"/>
              <a:gd name="T42" fmla="*/ 1776 w 8196"/>
              <a:gd name="T43" fmla="*/ 10 h 1192"/>
              <a:gd name="T44" fmla="*/ 1462 w 8196"/>
              <a:gd name="T45" fmla="*/ 0 h 1192"/>
              <a:gd name="T46" fmla="*/ 1182 w 8196"/>
              <a:gd name="T47" fmla="*/ 4 h 1192"/>
              <a:gd name="T48" fmla="*/ 934 w 8196"/>
              <a:gd name="T49" fmla="*/ 20 h 1192"/>
              <a:gd name="T50" fmla="*/ 716 w 8196"/>
              <a:gd name="T51" fmla="*/ 44 h 1192"/>
              <a:gd name="T52" fmla="*/ 530 w 8196"/>
              <a:gd name="T53" fmla="*/ 74 h 1192"/>
              <a:gd name="T54" fmla="*/ 374 w 8196"/>
              <a:gd name="T55" fmla="*/ 108 h 1192"/>
              <a:gd name="T56" fmla="*/ 248 w 8196"/>
              <a:gd name="T57" fmla="*/ 144 h 1192"/>
              <a:gd name="T58" fmla="*/ 148 w 8196"/>
              <a:gd name="T59" fmla="*/ 176 h 1192"/>
              <a:gd name="T60" fmla="*/ 48 w 8196"/>
              <a:gd name="T61" fmla="*/ 216 h 1192"/>
              <a:gd name="T62" fmla="*/ 0 w 8196"/>
              <a:gd name="T63" fmla="*/ 240 h 1192"/>
              <a:gd name="T64" fmla="*/ 8192 w 8196"/>
              <a:gd name="T65" fmla="*/ 1192 h 1192"/>
              <a:gd name="T66" fmla="*/ 8196 w 8196"/>
              <a:gd name="T67" fmla="*/ 1186 h 1192"/>
              <a:gd name="T68" fmla="*/ 8196 w 8196"/>
              <a:gd name="T69" fmla="*/ 510 h 1192"/>
              <a:gd name="T70" fmla="*/ 8192 w 8196"/>
              <a:gd name="T71" fmla="*/ 512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5CC0-99D2-4D53-84D5-E783E607C5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6857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EF9B6-587E-436F-A090-0F41A355743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626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A65B-ED31-4E6D-8E57-3144BBE738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3728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DB375-80D8-4AA4-8716-769164CBC2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542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6A64-9113-4ABF-9E7A-79AAA2EAAF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3507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4D7C-6595-40DF-856C-80D3939E10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774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03F51-6A78-4261-893A-81F800CBCE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156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700 w 2706"/>
                <a:gd name="T1" fmla="*/ 0 h 640"/>
                <a:gd name="T2" fmla="*/ 2700 w 2706"/>
                <a:gd name="T3" fmla="*/ 0 h 640"/>
                <a:gd name="T4" fmla="*/ 2586 w 2706"/>
                <a:gd name="T5" fmla="*/ 18 h 640"/>
                <a:gd name="T6" fmla="*/ 2470 w 2706"/>
                <a:gd name="T7" fmla="*/ 38 h 640"/>
                <a:gd name="T8" fmla="*/ 2352 w 2706"/>
                <a:gd name="T9" fmla="*/ 60 h 640"/>
                <a:gd name="T10" fmla="*/ 2230 w 2706"/>
                <a:gd name="T11" fmla="*/ 82 h 640"/>
                <a:gd name="T12" fmla="*/ 2106 w 2706"/>
                <a:gd name="T13" fmla="*/ 108 h 640"/>
                <a:gd name="T14" fmla="*/ 1978 w 2706"/>
                <a:gd name="T15" fmla="*/ 134 h 640"/>
                <a:gd name="T16" fmla="*/ 1848 w 2706"/>
                <a:gd name="T17" fmla="*/ 164 h 640"/>
                <a:gd name="T18" fmla="*/ 1714 w 2706"/>
                <a:gd name="T19" fmla="*/ 194 h 640"/>
                <a:gd name="T20" fmla="*/ 1714 w 2706"/>
                <a:gd name="T21" fmla="*/ 194 h 640"/>
                <a:gd name="T22" fmla="*/ 1472 w 2706"/>
                <a:gd name="T23" fmla="*/ 252 h 640"/>
                <a:gd name="T24" fmla="*/ 1236 w 2706"/>
                <a:gd name="T25" fmla="*/ 304 h 640"/>
                <a:gd name="T26" fmla="*/ 1010 w 2706"/>
                <a:gd name="T27" fmla="*/ 352 h 640"/>
                <a:gd name="T28" fmla="*/ 792 w 2706"/>
                <a:gd name="T29" fmla="*/ 398 h 640"/>
                <a:gd name="T30" fmla="*/ 584 w 2706"/>
                <a:gd name="T31" fmla="*/ 438 h 640"/>
                <a:gd name="T32" fmla="*/ 382 w 2706"/>
                <a:gd name="T33" fmla="*/ 474 h 640"/>
                <a:gd name="T34" fmla="*/ 188 w 2706"/>
                <a:gd name="T35" fmla="*/ 508 h 640"/>
                <a:gd name="T36" fmla="*/ 0 w 2706"/>
                <a:gd name="T37" fmla="*/ 538 h 640"/>
                <a:gd name="T38" fmla="*/ 0 w 2706"/>
                <a:gd name="T39" fmla="*/ 538 h 640"/>
                <a:gd name="T40" fmla="*/ 130 w 2706"/>
                <a:gd name="T41" fmla="*/ 556 h 640"/>
                <a:gd name="T42" fmla="*/ 254 w 2706"/>
                <a:gd name="T43" fmla="*/ 572 h 640"/>
                <a:gd name="T44" fmla="*/ 374 w 2706"/>
                <a:gd name="T45" fmla="*/ 586 h 640"/>
                <a:gd name="T46" fmla="*/ 492 w 2706"/>
                <a:gd name="T47" fmla="*/ 598 h 640"/>
                <a:gd name="T48" fmla="*/ 606 w 2706"/>
                <a:gd name="T49" fmla="*/ 610 h 640"/>
                <a:gd name="T50" fmla="*/ 716 w 2706"/>
                <a:gd name="T51" fmla="*/ 618 h 640"/>
                <a:gd name="T52" fmla="*/ 822 w 2706"/>
                <a:gd name="T53" fmla="*/ 626 h 640"/>
                <a:gd name="T54" fmla="*/ 926 w 2706"/>
                <a:gd name="T55" fmla="*/ 632 h 640"/>
                <a:gd name="T56" fmla="*/ 1028 w 2706"/>
                <a:gd name="T57" fmla="*/ 636 h 640"/>
                <a:gd name="T58" fmla="*/ 1126 w 2706"/>
                <a:gd name="T59" fmla="*/ 638 h 640"/>
                <a:gd name="T60" fmla="*/ 1220 w 2706"/>
                <a:gd name="T61" fmla="*/ 640 h 640"/>
                <a:gd name="T62" fmla="*/ 1312 w 2706"/>
                <a:gd name="T63" fmla="*/ 640 h 640"/>
                <a:gd name="T64" fmla="*/ 1402 w 2706"/>
                <a:gd name="T65" fmla="*/ 638 h 640"/>
                <a:gd name="T66" fmla="*/ 1490 w 2706"/>
                <a:gd name="T67" fmla="*/ 636 h 640"/>
                <a:gd name="T68" fmla="*/ 1574 w 2706"/>
                <a:gd name="T69" fmla="*/ 632 h 640"/>
                <a:gd name="T70" fmla="*/ 1656 w 2706"/>
                <a:gd name="T71" fmla="*/ 626 h 640"/>
                <a:gd name="T72" fmla="*/ 1734 w 2706"/>
                <a:gd name="T73" fmla="*/ 620 h 640"/>
                <a:gd name="T74" fmla="*/ 1812 w 2706"/>
                <a:gd name="T75" fmla="*/ 612 h 640"/>
                <a:gd name="T76" fmla="*/ 1886 w 2706"/>
                <a:gd name="T77" fmla="*/ 602 h 640"/>
                <a:gd name="T78" fmla="*/ 1960 w 2706"/>
                <a:gd name="T79" fmla="*/ 592 h 640"/>
                <a:gd name="T80" fmla="*/ 2030 w 2706"/>
                <a:gd name="T81" fmla="*/ 580 h 640"/>
                <a:gd name="T82" fmla="*/ 2100 w 2706"/>
                <a:gd name="T83" fmla="*/ 568 h 640"/>
                <a:gd name="T84" fmla="*/ 2166 w 2706"/>
                <a:gd name="T85" fmla="*/ 554 h 640"/>
                <a:gd name="T86" fmla="*/ 2232 w 2706"/>
                <a:gd name="T87" fmla="*/ 540 h 640"/>
                <a:gd name="T88" fmla="*/ 2296 w 2706"/>
                <a:gd name="T89" fmla="*/ 524 h 640"/>
                <a:gd name="T90" fmla="*/ 2358 w 2706"/>
                <a:gd name="T91" fmla="*/ 508 h 640"/>
                <a:gd name="T92" fmla="*/ 2418 w 2706"/>
                <a:gd name="T93" fmla="*/ 490 h 640"/>
                <a:gd name="T94" fmla="*/ 2478 w 2706"/>
                <a:gd name="T95" fmla="*/ 472 h 640"/>
                <a:gd name="T96" fmla="*/ 2592 w 2706"/>
                <a:gd name="T97" fmla="*/ 432 h 640"/>
                <a:gd name="T98" fmla="*/ 2702 w 2706"/>
                <a:gd name="T99" fmla="*/ 390 h 640"/>
                <a:gd name="T100" fmla="*/ 2702 w 2706"/>
                <a:gd name="T101" fmla="*/ 390 h 640"/>
                <a:gd name="T102" fmla="*/ 2706 w 2706"/>
                <a:gd name="T103" fmla="*/ 388 h 640"/>
                <a:gd name="T104" fmla="*/ 2706 w 2706"/>
                <a:gd name="T105" fmla="*/ 388 h 640"/>
                <a:gd name="T106" fmla="*/ 2706 w 2706"/>
                <a:gd name="T107" fmla="*/ 0 h 640"/>
                <a:gd name="T108" fmla="*/ 2706 w 2706"/>
                <a:gd name="T109" fmla="*/ 0 h 640"/>
                <a:gd name="T110" fmla="*/ 2700 w 2706"/>
                <a:gd name="T111" fmla="*/ 0 h 640"/>
                <a:gd name="T112" fmla="*/ 270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5216 w 5216"/>
                <a:gd name="T1" fmla="*/ 714 h 762"/>
                <a:gd name="T2" fmla="*/ 4984 w 5216"/>
                <a:gd name="T3" fmla="*/ 686 h 762"/>
                <a:gd name="T4" fmla="*/ 4478 w 5216"/>
                <a:gd name="T5" fmla="*/ 610 h 762"/>
                <a:gd name="T6" fmla="*/ 3914 w 5216"/>
                <a:gd name="T7" fmla="*/ 508 h 762"/>
                <a:gd name="T8" fmla="*/ 3286 w 5216"/>
                <a:gd name="T9" fmla="*/ 374 h 762"/>
                <a:gd name="T10" fmla="*/ 2946 w 5216"/>
                <a:gd name="T11" fmla="*/ 296 h 762"/>
                <a:gd name="T12" fmla="*/ 2682 w 5216"/>
                <a:gd name="T13" fmla="*/ 236 h 762"/>
                <a:gd name="T14" fmla="*/ 2430 w 5216"/>
                <a:gd name="T15" fmla="*/ 184 h 762"/>
                <a:gd name="T16" fmla="*/ 2190 w 5216"/>
                <a:gd name="T17" fmla="*/ 140 h 762"/>
                <a:gd name="T18" fmla="*/ 1960 w 5216"/>
                <a:gd name="T19" fmla="*/ 102 h 762"/>
                <a:gd name="T20" fmla="*/ 1740 w 5216"/>
                <a:gd name="T21" fmla="*/ 72 h 762"/>
                <a:gd name="T22" fmla="*/ 1334 w 5216"/>
                <a:gd name="T23" fmla="*/ 28 h 762"/>
                <a:gd name="T24" fmla="*/ 970 w 5216"/>
                <a:gd name="T25" fmla="*/ 4 h 762"/>
                <a:gd name="T26" fmla="*/ 644 w 5216"/>
                <a:gd name="T27" fmla="*/ 0 h 762"/>
                <a:gd name="T28" fmla="*/ 358 w 5216"/>
                <a:gd name="T29" fmla="*/ 10 h 762"/>
                <a:gd name="T30" fmla="*/ 110 w 5216"/>
                <a:gd name="T31" fmla="*/ 32 h 762"/>
                <a:gd name="T32" fmla="*/ 0 w 5216"/>
                <a:gd name="T33" fmla="*/ 48 h 762"/>
                <a:gd name="T34" fmla="*/ 314 w 5216"/>
                <a:gd name="T35" fmla="*/ 86 h 762"/>
                <a:gd name="T36" fmla="*/ 652 w 5216"/>
                <a:gd name="T37" fmla="*/ 140 h 762"/>
                <a:gd name="T38" fmla="*/ 1014 w 5216"/>
                <a:gd name="T39" fmla="*/ 210 h 762"/>
                <a:gd name="T40" fmla="*/ 1402 w 5216"/>
                <a:gd name="T41" fmla="*/ 296 h 762"/>
                <a:gd name="T42" fmla="*/ 1756 w 5216"/>
                <a:gd name="T43" fmla="*/ 378 h 762"/>
                <a:gd name="T44" fmla="*/ 2408 w 5216"/>
                <a:gd name="T45" fmla="*/ 516 h 762"/>
                <a:gd name="T46" fmla="*/ 2708 w 5216"/>
                <a:gd name="T47" fmla="*/ 572 h 762"/>
                <a:gd name="T48" fmla="*/ 2992 w 5216"/>
                <a:gd name="T49" fmla="*/ 620 h 762"/>
                <a:gd name="T50" fmla="*/ 3260 w 5216"/>
                <a:gd name="T51" fmla="*/ 662 h 762"/>
                <a:gd name="T52" fmla="*/ 3512 w 5216"/>
                <a:gd name="T53" fmla="*/ 694 h 762"/>
                <a:gd name="T54" fmla="*/ 3750 w 5216"/>
                <a:gd name="T55" fmla="*/ 722 h 762"/>
                <a:gd name="T56" fmla="*/ 3974 w 5216"/>
                <a:gd name="T57" fmla="*/ 740 h 762"/>
                <a:gd name="T58" fmla="*/ 4184 w 5216"/>
                <a:gd name="T59" fmla="*/ 754 h 762"/>
                <a:gd name="T60" fmla="*/ 4384 w 5216"/>
                <a:gd name="T61" fmla="*/ 762 h 762"/>
                <a:gd name="T62" fmla="*/ 4570 w 5216"/>
                <a:gd name="T63" fmla="*/ 762 h 762"/>
                <a:gd name="T64" fmla="*/ 4746 w 5216"/>
                <a:gd name="T65" fmla="*/ 758 h 762"/>
                <a:gd name="T66" fmla="*/ 4912 w 5216"/>
                <a:gd name="T67" fmla="*/ 748 h 762"/>
                <a:gd name="T68" fmla="*/ 5068 w 5216"/>
                <a:gd name="T69" fmla="*/ 732 h 762"/>
                <a:gd name="T70" fmla="*/ 5216 w 5216"/>
                <a:gd name="T71" fmla="*/ 714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70 h 694"/>
                <a:gd name="T2" fmla="*/ 0 w 5144"/>
                <a:gd name="T3" fmla="*/ 70 h 694"/>
                <a:gd name="T4" fmla="*/ 18 w 5144"/>
                <a:gd name="T5" fmla="*/ 66 h 694"/>
                <a:gd name="T6" fmla="*/ 72 w 5144"/>
                <a:gd name="T7" fmla="*/ 56 h 694"/>
                <a:gd name="T8" fmla="*/ 164 w 5144"/>
                <a:gd name="T9" fmla="*/ 42 h 694"/>
                <a:gd name="T10" fmla="*/ 224 w 5144"/>
                <a:gd name="T11" fmla="*/ 34 h 694"/>
                <a:gd name="T12" fmla="*/ 294 w 5144"/>
                <a:gd name="T13" fmla="*/ 26 h 694"/>
                <a:gd name="T14" fmla="*/ 372 w 5144"/>
                <a:gd name="T15" fmla="*/ 20 h 694"/>
                <a:gd name="T16" fmla="*/ 462 w 5144"/>
                <a:gd name="T17" fmla="*/ 14 h 694"/>
                <a:gd name="T18" fmla="*/ 560 w 5144"/>
                <a:gd name="T19" fmla="*/ 8 h 694"/>
                <a:gd name="T20" fmla="*/ 670 w 5144"/>
                <a:gd name="T21" fmla="*/ 4 h 694"/>
                <a:gd name="T22" fmla="*/ 790 w 5144"/>
                <a:gd name="T23" fmla="*/ 2 h 694"/>
                <a:gd name="T24" fmla="*/ 920 w 5144"/>
                <a:gd name="T25" fmla="*/ 0 h 694"/>
                <a:gd name="T26" fmla="*/ 1060 w 5144"/>
                <a:gd name="T27" fmla="*/ 2 h 694"/>
                <a:gd name="T28" fmla="*/ 1210 w 5144"/>
                <a:gd name="T29" fmla="*/ 6 h 694"/>
                <a:gd name="T30" fmla="*/ 1372 w 5144"/>
                <a:gd name="T31" fmla="*/ 14 h 694"/>
                <a:gd name="T32" fmla="*/ 1544 w 5144"/>
                <a:gd name="T33" fmla="*/ 24 h 694"/>
                <a:gd name="T34" fmla="*/ 1726 w 5144"/>
                <a:gd name="T35" fmla="*/ 40 h 694"/>
                <a:gd name="T36" fmla="*/ 1920 w 5144"/>
                <a:gd name="T37" fmla="*/ 58 h 694"/>
                <a:gd name="T38" fmla="*/ 2126 w 5144"/>
                <a:gd name="T39" fmla="*/ 80 h 694"/>
                <a:gd name="T40" fmla="*/ 2342 w 5144"/>
                <a:gd name="T41" fmla="*/ 106 h 694"/>
                <a:gd name="T42" fmla="*/ 2570 w 5144"/>
                <a:gd name="T43" fmla="*/ 138 h 694"/>
                <a:gd name="T44" fmla="*/ 2808 w 5144"/>
                <a:gd name="T45" fmla="*/ 174 h 694"/>
                <a:gd name="T46" fmla="*/ 3058 w 5144"/>
                <a:gd name="T47" fmla="*/ 216 h 694"/>
                <a:gd name="T48" fmla="*/ 3320 w 5144"/>
                <a:gd name="T49" fmla="*/ 266 h 694"/>
                <a:gd name="T50" fmla="*/ 3594 w 5144"/>
                <a:gd name="T51" fmla="*/ 320 h 694"/>
                <a:gd name="T52" fmla="*/ 3880 w 5144"/>
                <a:gd name="T53" fmla="*/ 380 h 694"/>
                <a:gd name="T54" fmla="*/ 4178 w 5144"/>
                <a:gd name="T55" fmla="*/ 448 h 694"/>
                <a:gd name="T56" fmla="*/ 4488 w 5144"/>
                <a:gd name="T57" fmla="*/ 522 h 694"/>
                <a:gd name="T58" fmla="*/ 4810 w 5144"/>
                <a:gd name="T59" fmla="*/ 604 h 694"/>
                <a:gd name="T60" fmla="*/ 5144 w 5144"/>
                <a:gd name="T61" fmla="*/ 694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584 h 584"/>
                <a:gd name="T2" fmla="*/ 0 w 3112"/>
                <a:gd name="T3" fmla="*/ 584 h 584"/>
                <a:gd name="T4" fmla="*/ 90 w 3112"/>
                <a:gd name="T5" fmla="*/ 560 h 584"/>
                <a:gd name="T6" fmla="*/ 336 w 3112"/>
                <a:gd name="T7" fmla="*/ 498 h 584"/>
                <a:gd name="T8" fmla="*/ 506 w 3112"/>
                <a:gd name="T9" fmla="*/ 456 h 584"/>
                <a:gd name="T10" fmla="*/ 702 w 3112"/>
                <a:gd name="T11" fmla="*/ 410 h 584"/>
                <a:gd name="T12" fmla="*/ 920 w 3112"/>
                <a:gd name="T13" fmla="*/ 360 h 584"/>
                <a:gd name="T14" fmla="*/ 1154 w 3112"/>
                <a:gd name="T15" fmla="*/ 306 h 584"/>
                <a:gd name="T16" fmla="*/ 1402 w 3112"/>
                <a:gd name="T17" fmla="*/ 254 h 584"/>
                <a:gd name="T18" fmla="*/ 1656 w 3112"/>
                <a:gd name="T19" fmla="*/ 202 h 584"/>
                <a:gd name="T20" fmla="*/ 1916 w 3112"/>
                <a:gd name="T21" fmla="*/ 154 h 584"/>
                <a:gd name="T22" fmla="*/ 2174 w 3112"/>
                <a:gd name="T23" fmla="*/ 108 h 584"/>
                <a:gd name="T24" fmla="*/ 2302 w 3112"/>
                <a:gd name="T25" fmla="*/ 88 h 584"/>
                <a:gd name="T26" fmla="*/ 2426 w 3112"/>
                <a:gd name="T27" fmla="*/ 68 h 584"/>
                <a:gd name="T28" fmla="*/ 2550 w 3112"/>
                <a:gd name="T29" fmla="*/ 52 h 584"/>
                <a:gd name="T30" fmla="*/ 2670 w 3112"/>
                <a:gd name="T31" fmla="*/ 36 h 584"/>
                <a:gd name="T32" fmla="*/ 2788 w 3112"/>
                <a:gd name="T33" fmla="*/ 24 h 584"/>
                <a:gd name="T34" fmla="*/ 2900 w 3112"/>
                <a:gd name="T35" fmla="*/ 14 h 584"/>
                <a:gd name="T36" fmla="*/ 3008 w 3112"/>
                <a:gd name="T37" fmla="*/ 6 h 584"/>
                <a:gd name="T38" fmla="*/ 3112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8192 w 8196"/>
                <a:gd name="T1" fmla="*/ 512 h 1192"/>
                <a:gd name="T2" fmla="*/ 8040 w 8196"/>
                <a:gd name="T3" fmla="*/ 570 h 1192"/>
                <a:gd name="T4" fmla="*/ 7878 w 8196"/>
                <a:gd name="T5" fmla="*/ 620 h 1192"/>
                <a:gd name="T6" fmla="*/ 7706 w 8196"/>
                <a:gd name="T7" fmla="*/ 666 h 1192"/>
                <a:gd name="T8" fmla="*/ 7522 w 8196"/>
                <a:gd name="T9" fmla="*/ 702 h 1192"/>
                <a:gd name="T10" fmla="*/ 7322 w 8196"/>
                <a:gd name="T11" fmla="*/ 730 h 1192"/>
                <a:gd name="T12" fmla="*/ 7106 w 8196"/>
                <a:gd name="T13" fmla="*/ 750 h 1192"/>
                <a:gd name="T14" fmla="*/ 6872 w 8196"/>
                <a:gd name="T15" fmla="*/ 762 h 1192"/>
                <a:gd name="T16" fmla="*/ 6618 w 8196"/>
                <a:gd name="T17" fmla="*/ 760 h 1192"/>
                <a:gd name="T18" fmla="*/ 6342 w 8196"/>
                <a:gd name="T19" fmla="*/ 750 h 1192"/>
                <a:gd name="T20" fmla="*/ 6042 w 8196"/>
                <a:gd name="T21" fmla="*/ 726 h 1192"/>
                <a:gd name="T22" fmla="*/ 5716 w 8196"/>
                <a:gd name="T23" fmla="*/ 690 h 1192"/>
                <a:gd name="T24" fmla="*/ 5364 w 8196"/>
                <a:gd name="T25" fmla="*/ 642 h 1192"/>
                <a:gd name="T26" fmla="*/ 4982 w 8196"/>
                <a:gd name="T27" fmla="*/ 578 h 1192"/>
                <a:gd name="T28" fmla="*/ 4568 w 8196"/>
                <a:gd name="T29" fmla="*/ 500 h 1192"/>
                <a:gd name="T30" fmla="*/ 4122 w 8196"/>
                <a:gd name="T31" fmla="*/ 406 h 1192"/>
                <a:gd name="T32" fmla="*/ 3640 w 8196"/>
                <a:gd name="T33" fmla="*/ 296 h 1192"/>
                <a:gd name="T34" fmla="*/ 3396 w 8196"/>
                <a:gd name="T35" fmla="*/ 240 h 1192"/>
                <a:gd name="T36" fmla="*/ 2934 w 8196"/>
                <a:gd name="T37" fmla="*/ 148 h 1192"/>
                <a:gd name="T38" fmla="*/ 2512 w 8196"/>
                <a:gd name="T39" fmla="*/ 82 h 1192"/>
                <a:gd name="T40" fmla="*/ 2126 w 8196"/>
                <a:gd name="T41" fmla="*/ 36 h 1192"/>
                <a:gd name="T42" fmla="*/ 1776 w 8196"/>
                <a:gd name="T43" fmla="*/ 10 h 1192"/>
                <a:gd name="T44" fmla="*/ 1462 w 8196"/>
                <a:gd name="T45" fmla="*/ 0 h 1192"/>
                <a:gd name="T46" fmla="*/ 1182 w 8196"/>
                <a:gd name="T47" fmla="*/ 4 h 1192"/>
                <a:gd name="T48" fmla="*/ 934 w 8196"/>
                <a:gd name="T49" fmla="*/ 20 h 1192"/>
                <a:gd name="T50" fmla="*/ 716 w 8196"/>
                <a:gd name="T51" fmla="*/ 44 h 1192"/>
                <a:gd name="T52" fmla="*/ 530 w 8196"/>
                <a:gd name="T53" fmla="*/ 74 h 1192"/>
                <a:gd name="T54" fmla="*/ 374 w 8196"/>
                <a:gd name="T55" fmla="*/ 108 h 1192"/>
                <a:gd name="T56" fmla="*/ 248 w 8196"/>
                <a:gd name="T57" fmla="*/ 144 h 1192"/>
                <a:gd name="T58" fmla="*/ 148 w 8196"/>
                <a:gd name="T59" fmla="*/ 176 h 1192"/>
                <a:gd name="T60" fmla="*/ 48 w 8196"/>
                <a:gd name="T61" fmla="*/ 216 h 1192"/>
                <a:gd name="T62" fmla="*/ 0 w 8196"/>
                <a:gd name="T63" fmla="*/ 240 h 1192"/>
                <a:gd name="T64" fmla="*/ 8192 w 8196"/>
                <a:gd name="T65" fmla="*/ 1192 h 1192"/>
                <a:gd name="T66" fmla="*/ 8196 w 8196"/>
                <a:gd name="T67" fmla="*/ 1186 h 1192"/>
                <a:gd name="T68" fmla="*/ 8196 w 8196"/>
                <a:gd name="T69" fmla="*/ 510 h 1192"/>
                <a:gd name="T70" fmla="*/ 8192 w 8196"/>
                <a:gd name="T71" fmla="*/ 512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EC39A8-DC37-4A87-A08B-357B09BCF87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79" r:id="rId4"/>
    <p:sldLayoutId id="2147483680" r:id="rId5"/>
    <p:sldLayoutId id="2147483681" r:id="rId6"/>
    <p:sldLayoutId id="2147483685" r:id="rId7"/>
    <p:sldLayoutId id="2147483686" r:id="rId8"/>
    <p:sldLayoutId id="2147483687" r:id="rId9"/>
    <p:sldLayoutId id="2147483682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68313" y="1273175"/>
            <a:ext cx="8375650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0000"/>
                </a:solidFill>
                <a:latin typeface="Comic Sans MS" pitchFamily="66" charset="0"/>
              </a:rPr>
              <a:t>If you go to the party,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0000"/>
                </a:solidFill>
                <a:latin typeface="Comic Sans MS" pitchFamily="66" charset="0"/>
              </a:rPr>
              <a:t>you’ll have a great time!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563938" y="263525"/>
            <a:ext cx="1936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4400" b="1">
                <a:latin typeface="Times New Roman" pitchFamily="18" charset="0"/>
              </a:rPr>
              <a:t>Unit 10</a:t>
            </a:r>
            <a:endParaRPr lang="en-US" altLang="zh-CN" sz="3200">
              <a:latin typeface="Times New Roman" pitchFamily="18" charset="0"/>
            </a:endParaRP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635375" y="3792538"/>
            <a:ext cx="2665413" cy="79216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miter lim="800000"/>
                  <a:headEnd/>
                  <a:tailEnd/>
                </a:ln>
                <a:solidFill>
                  <a:srgbClr val="0033CC"/>
                </a:solidFill>
                <a:latin typeface="Arial"/>
                <a:cs typeface="Arial"/>
              </a:rPr>
              <a:t>Section B  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miter lim="800000"/>
                  <a:headEnd/>
                  <a:tailEnd/>
                </a:ln>
                <a:solidFill>
                  <a:srgbClr val="0033CC"/>
                </a:solidFill>
                <a:latin typeface="Arial"/>
                <a:cs typeface="Arial"/>
              </a:rPr>
              <a:t>1a-2e</a:t>
            </a:r>
            <a:endParaRPr lang="zh-CN" altLang="en-US" sz="4800" b="1" kern="10">
              <a:ln w="12700">
                <a:solidFill>
                  <a:srgbClr val="B2B2B2"/>
                </a:solidFill>
                <a:miter lim="800000"/>
                <a:headEnd/>
                <a:tailEnd/>
              </a:ln>
              <a:solidFill>
                <a:srgbClr val="0033CC"/>
              </a:solidFill>
              <a:latin typeface="Arial"/>
              <a:cs typeface="Arial"/>
            </a:endParaRPr>
          </a:p>
        </p:txBody>
      </p:sp>
      <p:pic>
        <p:nvPicPr>
          <p:cNvPr id="8197" name="Picture 5" descr="cf1b9d16fdfaaf517038b86a8d5494eef11f7a0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429000"/>
            <a:ext cx="1716087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8" name="Picture 6" descr="2089826_215159000496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6013" y="4638675"/>
            <a:ext cx="1620837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9" name="Picture 7" descr="2786001_172112596000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494213"/>
            <a:ext cx="1654175" cy="231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0" name="Picture 8" descr="2614641_163318051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625" y="5214938"/>
            <a:ext cx="2339975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1" name="Picture 9" descr="aa64034f78f0f7368ef1ace80b55b319eac413c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3341688"/>
            <a:ext cx="17430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2" name="Picture 10" descr="4399_1124390046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5216525"/>
            <a:ext cx="2513012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3"/>
          <p:cNvSpPr>
            <a:spLocks noChangeArrowheads="1"/>
          </p:cNvSpPr>
          <p:nvPr/>
        </p:nvSpPr>
        <p:spPr bwMode="auto">
          <a:xfrm>
            <a:off x="433388" y="765175"/>
            <a:ext cx="8315325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4. What will happen if she _________ a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soccer game on Saturday?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5. If she doesn’t come home on time, her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parents will be ________.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6. If it rains tomorrow, we’ll take a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_______ there.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7. If he eats too much _________, he’ll be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very heavy. </a:t>
            </a:r>
          </a:p>
        </p:txBody>
      </p:sp>
      <p:sp>
        <p:nvSpPr>
          <p:cNvPr id="14339" name="Rectangle 21"/>
          <p:cNvSpPr>
            <a:spLocks noChangeArrowheads="1"/>
          </p:cNvSpPr>
          <p:nvPr/>
        </p:nvSpPr>
        <p:spPr bwMode="auto">
          <a:xfrm>
            <a:off x="5724525" y="836613"/>
            <a:ext cx="2038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organizes</a:t>
            </a:r>
          </a:p>
        </p:txBody>
      </p:sp>
      <p:sp>
        <p:nvSpPr>
          <p:cNvPr id="14340" name="Rectangle 22"/>
          <p:cNvSpPr>
            <a:spLocks noChangeArrowheads="1"/>
          </p:cNvSpPr>
          <p:nvPr/>
        </p:nvSpPr>
        <p:spPr bwMode="auto">
          <a:xfrm>
            <a:off x="4210050" y="2787650"/>
            <a:ext cx="122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upset</a:t>
            </a:r>
          </a:p>
        </p:txBody>
      </p:sp>
      <p:sp>
        <p:nvSpPr>
          <p:cNvPr id="14341" name="Rectangle 23"/>
          <p:cNvSpPr>
            <a:spLocks noChangeArrowheads="1"/>
          </p:cNvSpPr>
          <p:nvPr/>
        </p:nvSpPr>
        <p:spPr bwMode="auto">
          <a:xfrm>
            <a:off x="1203325" y="4149725"/>
            <a:ext cx="92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taxi</a:t>
            </a:r>
            <a:endParaRPr lang="en-US" altLang="zh-CN" sz="36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342" name="Rectangle 24"/>
          <p:cNvSpPr>
            <a:spLocks noChangeArrowheads="1"/>
          </p:cNvSpPr>
          <p:nvPr/>
        </p:nvSpPr>
        <p:spPr bwMode="auto">
          <a:xfrm>
            <a:off x="4716463" y="480377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chocolate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1" grpId="0" autoUpdateAnimBg="0"/>
      <p:bldP spid="1434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2339975" y="476250"/>
            <a:ext cx="4176713" cy="10795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Lead-in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825500" y="1708150"/>
            <a:ext cx="7634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</a:rPr>
              <a:t>Some important things in our life. </a:t>
            </a:r>
          </a:p>
        </p:txBody>
      </p:sp>
      <p:pic>
        <p:nvPicPr>
          <p:cNvPr id="15364" name="Picture 4" descr="hap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708275"/>
            <a:ext cx="39973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301750" y="5595938"/>
            <a:ext cx="2190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</a:rPr>
              <a:t>be happy</a:t>
            </a:r>
          </a:p>
        </p:txBody>
      </p:sp>
      <p:pic>
        <p:nvPicPr>
          <p:cNvPr id="15366" name="Picture 4" descr="go to colle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1300"/>
            <a:ext cx="38671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5097463" y="5595938"/>
            <a:ext cx="3003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</a:rPr>
              <a:t>go to college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utoUpdateAnimBg="0"/>
      <p:bldP spid="15365" grpId="0" autoUpdateAnimBg="0"/>
      <p:bldP spid="1536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ake a lot of mon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33375"/>
            <a:ext cx="3455987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792163" y="2708275"/>
            <a:ext cx="42846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make a lot of money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5651500" y="2716213"/>
            <a:ext cx="28082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be famous</a:t>
            </a:r>
          </a:p>
        </p:txBody>
      </p:sp>
      <p:pic>
        <p:nvPicPr>
          <p:cNvPr id="16389" name="Picture 4" descr="be famo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0" y="476250"/>
            <a:ext cx="19621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5" descr="20094271055542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3644900"/>
            <a:ext cx="3529013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374650" y="5876925"/>
            <a:ext cx="484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CC00FF"/>
                </a:solidFill>
                <a:latin typeface="Times New Roman" pitchFamily="18" charset="0"/>
              </a:rPr>
              <a:t>travel around the world</a:t>
            </a:r>
          </a:p>
        </p:txBody>
      </p:sp>
      <p:pic>
        <p:nvPicPr>
          <p:cNvPr id="16392" name="Picture 4" descr="colle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78"/>
          <a:stretch>
            <a:fillRect/>
          </a:stretch>
        </p:blipFill>
        <p:spPr bwMode="auto">
          <a:xfrm>
            <a:off x="5302250" y="3644900"/>
            <a:ext cx="3373438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3" name="Text Box 5"/>
          <p:cNvSpPr txBox="1">
            <a:spLocks noChangeArrowheads="1"/>
          </p:cNvSpPr>
          <p:nvPr/>
        </p:nvSpPr>
        <p:spPr bwMode="auto">
          <a:xfrm>
            <a:off x="5291138" y="5805488"/>
            <a:ext cx="338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get an education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  <p:bldP spid="16388" grpId="0" autoUpdateAnimBg="0"/>
      <p:bldP spid="16391" grpId="0"/>
      <p:bldP spid="1639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 txBox="1">
            <a:spLocks noChangeArrowheads="1"/>
          </p:cNvSpPr>
          <p:nvPr/>
        </p:nvSpPr>
        <p:spPr bwMode="auto">
          <a:xfrm>
            <a:off x="1152525" y="260350"/>
            <a:ext cx="76676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cs typeface="Arial" pitchFamily="34" charset="0"/>
              </a:rPr>
              <a:t>Which of the things below are the most important to you? Circle three things.</a:t>
            </a:r>
          </a:p>
        </p:txBody>
      </p:sp>
      <p:sp>
        <p:nvSpPr>
          <p:cNvPr id="17411" name="Rectangle 3"/>
          <p:cNvSpPr txBox="1">
            <a:spLocks noChangeArrowheads="1"/>
          </p:cNvSpPr>
          <p:nvPr/>
        </p:nvSpPr>
        <p:spPr bwMode="auto">
          <a:xfrm>
            <a:off x="1187450" y="2349500"/>
            <a:ext cx="70564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  <a:cs typeface="Arial" pitchFamily="34" charset="0"/>
              </a:rPr>
              <a:t>be happy   </a:t>
            </a: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travel around the world</a:t>
            </a:r>
          </a:p>
        </p:txBody>
      </p:sp>
      <p:sp>
        <p:nvSpPr>
          <p:cNvPr id="17412" name="Oval 2"/>
          <p:cNvSpPr>
            <a:spLocks noChangeArrowheads="1"/>
          </p:cNvSpPr>
          <p:nvPr/>
        </p:nvSpPr>
        <p:spPr bwMode="auto">
          <a:xfrm>
            <a:off x="250825" y="404813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1a</a:t>
            </a:r>
          </a:p>
        </p:txBody>
      </p:sp>
      <p:pic>
        <p:nvPicPr>
          <p:cNvPr id="17413" name="Picture 5" descr="CIMG5567"/>
          <p:cNvPicPr>
            <a:picLocks noChangeAspect="1" noChangeArrowheads="1"/>
          </p:cNvPicPr>
          <p:nvPr/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284538"/>
            <a:ext cx="8532813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6372225" y="1052513"/>
            <a:ext cx="1584325" cy="6477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  <p:bldP spid="17412" grpId="0"/>
      <p:bldP spid="174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 txBox="1">
            <a:spLocks noChangeArrowheads="1"/>
          </p:cNvSpPr>
          <p:nvPr/>
        </p:nvSpPr>
        <p:spPr bwMode="auto">
          <a:xfrm>
            <a:off x="755650" y="549275"/>
            <a:ext cx="7704138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</a:rPr>
              <a:t>go to college</a:t>
            </a: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  <a:cs typeface="Arial" pitchFamily="34" charset="0"/>
              </a:rPr>
              <a:t>     make a lot of money</a:t>
            </a:r>
          </a:p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8000"/>
                </a:solidFill>
                <a:latin typeface="Times New Roman" pitchFamily="18" charset="0"/>
                <a:cs typeface="Arial" pitchFamily="34" charset="0"/>
              </a:rPr>
              <a:t>be famous        get an education</a:t>
            </a:r>
          </a:p>
        </p:txBody>
      </p:sp>
      <p:pic>
        <p:nvPicPr>
          <p:cNvPr id="18435" name="Picture 3" descr="CIMG5567"/>
          <p:cNvPicPr>
            <a:picLocks noChangeAspect="1" noChangeArrowheads="1"/>
          </p:cNvPicPr>
          <p:nvPr/>
        </p:nvPicPr>
        <p:blipFill>
          <a:blip r:embed="rId2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852738"/>
            <a:ext cx="8532812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863600" y="260350"/>
            <a:ext cx="80994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</a:rPr>
              <a:t>Listen. Look at the list in 1a. Write </a:t>
            </a:r>
            <a:r>
              <a:rPr lang="en-US" altLang="zh-CN" sz="3200" b="1">
                <a:solidFill>
                  <a:srgbClr val="FF0000"/>
                </a:solidFill>
              </a:rPr>
              <a:t>A</a:t>
            </a:r>
            <a:r>
              <a:rPr lang="en-US" altLang="zh-CN" sz="3200" b="1">
                <a:solidFill>
                  <a:srgbClr val="0000FF"/>
                </a:solidFill>
              </a:rPr>
              <a:t> before each thing the soccer agent talks about and </a:t>
            </a:r>
            <a:r>
              <a:rPr lang="en-US" altLang="zh-CN" sz="3200" b="1">
                <a:solidFill>
                  <a:srgbClr val="FF0000"/>
                </a:solidFill>
              </a:rPr>
              <a:t>P</a:t>
            </a:r>
            <a:r>
              <a:rPr lang="en-US" altLang="zh-CN" sz="3200" b="1">
                <a:solidFill>
                  <a:srgbClr val="0000FF"/>
                </a:solidFill>
              </a:rPr>
              <a:t> before each thing Michael’s parents talk about. </a:t>
            </a:r>
          </a:p>
        </p:txBody>
      </p:sp>
      <p:sp>
        <p:nvSpPr>
          <p:cNvPr id="19459" name="Oval 2"/>
          <p:cNvSpPr>
            <a:spLocks noChangeArrowheads="1"/>
          </p:cNvSpPr>
          <p:nvPr/>
        </p:nvSpPr>
        <p:spPr bwMode="auto">
          <a:xfrm>
            <a:off x="0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1b</a:t>
            </a:r>
          </a:p>
        </p:txBody>
      </p:sp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900113" y="2852738"/>
            <a:ext cx="7343775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be happy      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travel around the world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go to college  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make a lot of money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be famous      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 u="sng">
                <a:solidFill>
                  <a:srgbClr val="6600FF"/>
                </a:solidFill>
                <a:latin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6600FF"/>
                </a:solidFill>
                <a:latin typeface="Times New Roman" pitchFamily="18" charset="0"/>
              </a:rPr>
              <a:t>  get an education</a:t>
            </a:r>
            <a:endParaRPr lang="en-US" altLang="zh-CN" sz="3600" b="1" u="sng">
              <a:solidFill>
                <a:srgbClr val="6600FF"/>
              </a:solidFill>
              <a:latin typeface="Times New Roman" pitchFamily="18" charset="0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116013" y="4679950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P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116013" y="5956300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P</a:t>
            </a: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1116013" y="5256213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1116013" y="3455988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1116013" y="4105275"/>
            <a:ext cx="60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P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1187450" y="2808288"/>
            <a:ext cx="6080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3300"/>
                </a:solidFill>
                <a:latin typeface="Times New Roman" pitchFamily="18" charset="0"/>
              </a:rPr>
              <a:t>P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 decel="100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/>
      <p:bldP spid="19460" grpId="0"/>
      <p:bldP spid="19461" grpId="0" autoUpdateAnimBg="0"/>
      <p:bldP spid="19462" grpId="0" autoUpdateAnimBg="0"/>
      <p:bldP spid="19463" grpId="0" autoUpdateAnimBg="0"/>
      <p:bldP spid="19464" grpId="0" autoUpdateAnimBg="0"/>
      <p:bldP spid="19465" grpId="0" autoUpdateAnimBg="0"/>
      <p:bldP spid="1946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179388" y="765175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1c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1042988" y="930275"/>
            <a:ext cx="79216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400" b="1">
                <a:solidFill>
                  <a:srgbClr val="0000FF"/>
                </a:solidFill>
              </a:rPr>
              <a:t>Listen again. Complete the sentences. 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684213" y="2357438"/>
            <a:ext cx="8027987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1. If you join the Lions, _______.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2. If you become a Lion, ________.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3. And if you work really hard, ______.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4. If you become a soccer player, ______.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5. But if I don’t do this now, ______.</a:t>
            </a:r>
            <a:endParaRPr lang="en-US" altLang="zh-CN" sz="3600" b="1" u="sng">
              <a:latin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autoUpdateAnimBg="0"/>
      <p:bldP spid="2048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6"/>
          <p:cNvSpPr>
            <a:spLocks noChangeArrowheads="1"/>
          </p:cNvSpPr>
          <p:nvPr/>
        </p:nvSpPr>
        <p:spPr bwMode="auto">
          <a:xfrm>
            <a:off x="865188" y="639763"/>
            <a:ext cx="8027987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buFont typeface="Arial" pitchFamily="34" charset="0"/>
              <a:buAutoNum type="alphaLcPeriod"/>
            </a:pPr>
            <a:r>
              <a:rPr lang="en-US" altLang="zh-CN" sz="3600" b="1">
                <a:latin typeface="Times New Roman" pitchFamily="18" charset="0"/>
              </a:rPr>
              <a:t> you’ll be famous.                           </a:t>
            </a:r>
          </a:p>
          <a:p>
            <a:pPr marL="342900" indent="-34290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b. I’ll never do it.   </a:t>
            </a:r>
          </a:p>
          <a:p>
            <a:pPr marL="342900" indent="-34290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c. you’ll become a great soccer player. </a:t>
            </a:r>
          </a:p>
          <a:p>
            <a:pPr marL="342900" indent="-34290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d. you’ll never go to college.   </a:t>
            </a:r>
          </a:p>
          <a:p>
            <a:pPr marL="342900" indent="-342900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 you’ll travel around the world.</a:t>
            </a:r>
            <a:r>
              <a:rPr lang="en-US" altLang="zh-CN" sz="3600">
                <a:latin typeface="Times New Roman" pitchFamily="18" charset="0"/>
              </a:rPr>
              <a:t> 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900113" y="4391025"/>
            <a:ext cx="46085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</a:rPr>
              <a:t>Check the answers: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00113" y="5013325"/>
            <a:ext cx="59769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1c,   2e,   3a,   4d,   5b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7" grpId="0" autoUpdateAnimBg="0"/>
      <p:bldP spid="2150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2627313" y="144463"/>
            <a:ext cx="3529012" cy="8366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Pair work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2531" name="圆角矩形标注 4"/>
          <p:cNvSpPr>
            <a:spLocks noChangeArrowheads="1"/>
          </p:cNvSpPr>
          <p:nvPr/>
        </p:nvSpPr>
        <p:spPr bwMode="auto">
          <a:xfrm>
            <a:off x="179388" y="2565400"/>
            <a:ext cx="4932362" cy="1655763"/>
          </a:xfrm>
          <a:prstGeom prst="wedgeRoundRectCallout">
            <a:avLst>
              <a:gd name="adj1" fmla="val 41954"/>
              <a:gd name="adj2" fmla="val 77324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What do you think I should do? Can you give me some advice? </a:t>
            </a:r>
          </a:p>
        </p:txBody>
      </p:sp>
      <p:sp>
        <p:nvSpPr>
          <p:cNvPr id="22532" name="圆角矩形标注 5"/>
          <p:cNvSpPr>
            <a:spLocks noChangeArrowheads="1"/>
          </p:cNvSpPr>
          <p:nvPr/>
        </p:nvSpPr>
        <p:spPr bwMode="auto">
          <a:xfrm>
            <a:off x="5364163" y="2493963"/>
            <a:ext cx="3708400" cy="1366837"/>
          </a:xfrm>
          <a:prstGeom prst="wedgeRoundRectCallout">
            <a:avLst>
              <a:gd name="adj1" fmla="val 2912"/>
              <a:gd name="adj2" fmla="val 91537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think you should go to college. </a:t>
            </a:r>
          </a:p>
        </p:txBody>
      </p:sp>
      <p:sp>
        <p:nvSpPr>
          <p:cNvPr id="22533" name="圆角矩形标注 6"/>
          <p:cNvSpPr>
            <a:spLocks noChangeArrowheads="1"/>
          </p:cNvSpPr>
          <p:nvPr/>
        </p:nvSpPr>
        <p:spPr bwMode="auto">
          <a:xfrm>
            <a:off x="179388" y="5589588"/>
            <a:ext cx="6408737" cy="1196975"/>
          </a:xfrm>
          <a:prstGeom prst="wedgeRoundRectCallout">
            <a:avLst>
              <a:gd name="adj1" fmla="val 28639"/>
              <a:gd name="adj2" fmla="val -90394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But if I go to college, I’ll never become a great soccer player. </a:t>
            </a:r>
          </a:p>
        </p:txBody>
      </p:sp>
      <p:sp>
        <p:nvSpPr>
          <p:cNvPr id="22534" name="Text Box 5"/>
          <p:cNvSpPr txBox="1">
            <a:spLocks noChangeArrowheads="1"/>
          </p:cNvSpPr>
          <p:nvPr/>
        </p:nvSpPr>
        <p:spPr bwMode="auto">
          <a:xfrm>
            <a:off x="358775" y="1047750"/>
            <a:ext cx="8677275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solidFill>
                  <a:srgbClr val="FFCC00"/>
                </a:solidFill>
              </a:rPr>
              <a:t>Student A is Michael. Student B is his friend. Student B, give Student A advice. </a:t>
            </a:r>
          </a:p>
        </p:txBody>
      </p:sp>
      <p:pic>
        <p:nvPicPr>
          <p:cNvPr id="22535" name="Picture 7" descr="对话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3933825"/>
            <a:ext cx="1014413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8" descr="对话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508500"/>
            <a:ext cx="114141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/>
      <p:bldP spid="22532" grpId="0"/>
      <p:bldP spid="22533" grpId="0"/>
      <p:bldP spid="2253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>
            <a:off x="2627313" y="260350"/>
            <a:ext cx="3529012" cy="836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Discuss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8459788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FF"/>
                </a:solidFill>
                <a:latin typeface="Times New Roman" pitchFamily="18" charset="0"/>
              </a:rPr>
              <a:t>What kinds of things do you worry about? Who do you usually go to for help? </a:t>
            </a:r>
          </a:p>
        </p:txBody>
      </p:sp>
      <p:sp>
        <p:nvSpPr>
          <p:cNvPr id="23556" name="Oval 2"/>
          <p:cNvSpPr>
            <a:spLocks noChangeArrowheads="1"/>
          </p:cNvSpPr>
          <p:nvPr/>
        </p:nvSpPr>
        <p:spPr bwMode="auto">
          <a:xfrm>
            <a:off x="358775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2a</a:t>
            </a:r>
          </a:p>
        </p:txBody>
      </p:sp>
      <p:sp>
        <p:nvSpPr>
          <p:cNvPr id="23557" name="圆角矩形标注 4"/>
          <p:cNvSpPr>
            <a:spLocks noChangeArrowheads="1"/>
          </p:cNvSpPr>
          <p:nvPr/>
        </p:nvSpPr>
        <p:spPr bwMode="auto">
          <a:xfrm>
            <a:off x="3133725" y="2851150"/>
            <a:ext cx="5472113" cy="1296988"/>
          </a:xfrm>
          <a:prstGeom prst="wedgeRoundRectCallout">
            <a:avLst>
              <a:gd name="adj1" fmla="val -58065"/>
              <a:gd name="adj2" fmla="val 45347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I’m not good at math. I usually worry about it.</a:t>
            </a:r>
          </a:p>
        </p:txBody>
      </p:sp>
      <p:sp>
        <p:nvSpPr>
          <p:cNvPr id="23558" name="圆角矩形标注 6"/>
          <p:cNvSpPr>
            <a:spLocks noChangeArrowheads="1"/>
          </p:cNvSpPr>
          <p:nvPr/>
        </p:nvSpPr>
        <p:spPr bwMode="auto">
          <a:xfrm>
            <a:off x="3709988" y="4868863"/>
            <a:ext cx="5183187" cy="1223962"/>
          </a:xfrm>
          <a:prstGeom prst="wedgeRoundRectCallout">
            <a:avLst>
              <a:gd name="adj1" fmla="val -69324"/>
              <a:gd name="adj2" fmla="val -67250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89A4A7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usually go to my math teacher for help. </a:t>
            </a:r>
          </a:p>
        </p:txBody>
      </p:sp>
      <p:pic>
        <p:nvPicPr>
          <p:cNvPr id="23559" name="Picture 13" descr="http://t2.baidu.com/it/u=2818991179,4248507571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571875"/>
            <a:ext cx="247015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  <p:bldP spid="23555" grpId="0" autoUpdateAnimBg="0"/>
      <p:bldP spid="23556" grpId="0"/>
      <p:bldP spid="23557" grpId="0"/>
      <p:bldP spid="235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ChangeArrowheads="1"/>
          </p:cNvSpPr>
          <p:nvPr/>
        </p:nvSpPr>
        <p:spPr bwMode="auto">
          <a:xfrm>
            <a:off x="471488" y="1447800"/>
            <a:ext cx="813911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zh-CN" altLang="en-US" sz="3200" b="1">
                <a:latin typeface="Times New Roman" pitchFamily="18" charset="0"/>
              </a:rPr>
              <a:t>教学目标：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zh-CN" altLang="en-US" sz="3200" b="1">
                <a:latin typeface="Times New Roman" pitchFamily="18" charset="0"/>
              </a:rPr>
              <a:t>语言知识目标：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en-US" altLang="zh-CN" sz="3200" b="1">
                <a:latin typeface="Times New Roman" pitchFamily="18" charset="0"/>
              </a:rPr>
              <a:t>1) </a:t>
            </a:r>
            <a:r>
              <a:rPr lang="zh-CN" altLang="en-US" sz="3200" b="1">
                <a:latin typeface="Times New Roman" pitchFamily="18" charset="0"/>
              </a:rPr>
              <a:t>能掌握以下单词：</a:t>
            </a:r>
            <a:r>
              <a:rPr lang="en-US" altLang="zh-CN" sz="3200" b="1">
                <a:latin typeface="Times New Roman" pitchFamily="18" charset="0"/>
              </a:rPr>
              <a:t>travel, agent, expert,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keep…to oneself, themselves, teenager,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en-US" sz="3200" b="1">
                <a:latin typeface="Times New Roman" pitchFamily="18" charset="0"/>
              </a:rPr>
              <a:t>    </a:t>
            </a:r>
            <a:r>
              <a:rPr lang="en-US" altLang="zh-CN" sz="3200" b="1">
                <a:latin typeface="Times New Roman" pitchFamily="18" charset="0"/>
              </a:rPr>
              <a:t>normal, unless, certainly, wallet, worried,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tabLst>
                <a:tab pos="442913" algn="l"/>
              </a:tabLst>
            </a:pPr>
            <a:r>
              <a:rPr lang="en-US" sz="3200" b="1">
                <a:latin typeface="Times New Roman" pitchFamily="18" charset="0"/>
              </a:rPr>
              <a:t>  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5076825" y="3141663"/>
            <a:ext cx="3311525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wallet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钱包</a:t>
            </a: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322263" y="2997200"/>
            <a:ext cx="410527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teenager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n.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～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）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青少年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684213" y="4221163"/>
            <a:ext cx="30956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mile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英里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WordArt 4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5329237" cy="8636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66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New words</a:t>
            </a:r>
            <a:endParaRPr lang="zh-CN" altLang="en-US" sz="4000" b="1" kern="10" spc="-400">
              <a:ln w="12700">
                <a:solidFill>
                  <a:schemeClr val="bg1"/>
                </a:solidFill>
                <a:round/>
                <a:headEnd/>
                <a:tailEnd/>
              </a:ln>
              <a:solidFill>
                <a:srgbClr val="0066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4582" name="Picture 18" descr="http://t2.baidu.com/it/u=3936784603,1324888507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981075"/>
            <a:ext cx="33337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20" descr="http://t1.baidu.com/it/u=3787468699,1028930433&amp;fm=23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/>
          <a:stretch>
            <a:fillRect/>
          </a:stretch>
        </p:blipFill>
        <p:spPr bwMode="auto">
          <a:xfrm>
            <a:off x="4787900" y="1052513"/>
            <a:ext cx="28797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611188" y="4921250"/>
            <a:ext cx="7777162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0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It’s a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mile’s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way from my home to </a:t>
            </a:r>
          </a:p>
          <a:p>
            <a:pPr eaLnBrk="1" hangingPunct="1">
              <a:lnSpc>
                <a:spcPct val="10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 school.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从我家到学校有一英里。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  <p:bldP spid="24581" grpId="0" animBg="1"/>
      <p:bldP spid="2458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8"/>
          <p:cNvSpPr txBox="1">
            <a:spLocks noChangeArrowheads="1"/>
          </p:cNvSpPr>
          <p:nvPr/>
        </p:nvSpPr>
        <p:spPr bwMode="auto">
          <a:xfrm>
            <a:off x="539750" y="760413"/>
            <a:ext cx="356393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expert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专家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539750" y="1773238"/>
            <a:ext cx="58674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normal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adj.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正常的；一般的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604" name="Text Box 9"/>
          <p:cNvSpPr txBox="1">
            <a:spLocks noChangeArrowheads="1"/>
          </p:cNvSpPr>
          <p:nvPr/>
        </p:nvSpPr>
        <p:spPr bwMode="auto">
          <a:xfrm>
            <a:off x="539750" y="2565400"/>
            <a:ext cx="734536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It was a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normal</a:t>
            </a:r>
            <a:r>
              <a:rPr lang="en-US" altLang="zh-CN" sz="3600" b="1">
                <a:latin typeface="Times New Roman" pitchFamily="18" charset="0"/>
              </a:rPr>
              <a:t> summer night.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那是一个寻常的夏夜。</a:t>
            </a:r>
            <a:endParaRPr lang="en-US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0"/>
          <p:cNvSpPr txBox="1">
            <a:spLocks noChangeArrowheads="1"/>
          </p:cNvSpPr>
          <p:nvPr/>
        </p:nvSpPr>
        <p:spPr bwMode="auto">
          <a:xfrm>
            <a:off x="250825" y="341313"/>
            <a:ext cx="8027988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unless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conj.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=if not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）除非；如果不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250825" y="993775"/>
            <a:ext cx="8208963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You’ll be late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unless</a:t>
            </a:r>
            <a:r>
              <a:rPr lang="en-US" altLang="zh-CN" sz="3600" b="1">
                <a:latin typeface="Times New Roman" pitchFamily="18" charset="0"/>
              </a:rPr>
              <a:t> you go at once.   </a:t>
            </a:r>
          </a:p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如果你不立即走，你会迟到。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26628" name="Text Box 7"/>
          <p:cNvSpPr txBox="1">
            <a:spLocks noChangeArrowheads="1"/>
          </p:cNvSpPr>
          <p:nvPr/>
        </p:nvSpPr>
        <p:spPr bwMode="auto">
          <a:xfrm>
            <a:off x="395288" y="2524125"/>
            <a:ext cx="78486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understanding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adj.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善解人意的；体谅人的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95288" y="3789363"/>
            <a:ext cx="7489825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Mr. Li is a very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understanding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 person.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李先生是一位很善解人意的人。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autoUpdateAnimBg="0"/>
      <p:bldP spid="26628" grpId="0" autoUpdateAnimBg="0"/>
      <p:bldP spid="26629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287338" y="476250"/>
            <a:ext cx="831691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himself     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他自己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themselves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他（她、它）们自己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15900" y="1885950"/>
            <a:ext cx="86042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宾格或物主代词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+ self/selves </a:t>
            </a:r>
            <a:r>
              <a:rPr lang="en-US" altLang="zh-CN" sz="3600" b="1">
                <a:solidFill>
                  <a:srgbClr val="0000FF"/>
                </a:solidFill>
                <a:latin typeface="宋体" pitchFamily="2" charset="-122"/>
                <a:cs typeface="Times New Roman" pitchFamily="18" charset="0"/>
              </a:rPr>
              <a:t>→ </a:t>
            </a:r>
            <a:r>
              <a:rPr lang="zh-CN" altLang="en-US" sz="3600" b="1">
                <a:solidFill>
                  <a:srgbClr val="0000FF"/>
                </a:solidFill>
                <a:latin typeface="宋体" pitchFamily="2" charset="-122"/>
                <a:cs typeface="Times New Roman" pitchFamily="18" charset="0"/>
              </a:rPr>
              <a:t>反身代词</a:t>
            </a:r>
            <a:endParaRPr 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287338" y="2524125"/>
            <a:ext cx="81724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The old man taught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himself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English.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那位老人正在自学英语。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3" name="Text Box 10"/>
          <p:cNvSpPr txBox="1">
            <a:spLocks noChangeArrowheads="1"/>
          </p:cNvSpPr>
          <p:nvPr/>
        </p:nvSpPr>
        <p:spPr bwMode="auto">
          <a:xfrm>
            <a:off x="287338" y="4467225"/>
            <a:ext cx="73088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It’s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certainly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a good suggestion.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这无疑是一个好建议。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5900" y="3859213"/>
            <a:ext cx="82438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certainly 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当然；行；无疑；肯定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51" grpId="0" autoUpdateAnimBg="0"/>
      <p:bldP spid="27652" grpId="0" autoUpdateAnimBg="0"/>
      <p:bldP spid="27653" grpId="0" autoUpdateAnimBg="0"/>
      <p:bldP spid="2765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7"/>
          <p:cNvSpPr txBox="1">
            <a:spLocks noChangeArrowheads="1"/>
          </p:cNvSpPr>
          <p:nvPr/>
        </p:nvSpPr>
        <p:spPr bwMode="auto">
          <a:xfrm>
            <a:off x="323850" y="2060575"/>
            <a:ext cx="83518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Mr. Miller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 very angry with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Tom. 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米勒老师对汤姆很生气。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360363" y="260350"/>
            <a:ext cx="65881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angry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adj.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生气的；发怒的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323850" y="1093788"/>
            <a:ext cx="6300788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be angry with sb.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对某人生气</a:t>
            </a:r>
            <a:endParaRPr 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Picture 9" descr="http://t1.baidu.com/it/u=3468769057,1486037211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/>
          <a:stretch>
            <a:fillRect/>
          </a:stretch>
        </p:blipFill>
        <p:spPr bwMode="auto">
          <a:xfrm>
            <a:off x="6975475" y="44450"/>
            <a:ext cx="2168525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10"/>
          <p:cNvSpPr txBox="1">
            <a:spLocks noChangeArrowheads="1"/>
          </p:cNvSpPr>
          <p:nvPr/>
        </p:nvSpPr>
        <p:spPr bwMode="auto">
          <a:xfrm>
            <a:off x="323850" y="4652963"/>
            <a:ext cx="81359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She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made mistakes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again and again.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她三番五次地犯错。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9" name="Text Box 10"/>
          <p:cNvSpPr txBox="1">
            <a:spLocks noChangeArrowheads="1"/>
          </p:cNvSpPr>
          <p:nvPr/>
        </p:nvSpPr>
        <p:spPr bwMode="auto">
          <a:xfrm>
            <a:off x="288925" y="3429000"/>
            <a:ext cx="68040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mistake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失误；错误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0" name="Text Box 5"/>
          <p:cNvSpPr txBox="1">
            <a:spLocks noChangeArrowheads="1"/>
          </p:cNvSpPr>
          <p:nvPr/>
        </p:nvSpPr>
        <p:spPr bwMode="auto">
          <a:xfrm>
            <a:off x="287338" y="4005263"/>
            <a:ext cx="8388350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make a mistake/make mistakes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犯错误</a:t>
            </a:r>
            <a:endParaRPr 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  <p:bldP spid="28676" grpId="0" autoUpdateAnimBg="0"/>
      <p:bldP spid="28678" grpId="0" autoUpdateAnimBg="0"/>
      <p:bldP spid="28679" grpId="0" autoUpdateAnimBg="0"/>
      <p:bldP spid="2868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8486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careful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adj.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细致的；精心的；慎重的</a:t>
            </a:r>
            <a:endParaRPr lang="en-US" sz="3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395288" y="3141663"/>
            <a:ext cx="8569325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e.g. He is a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careful 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driver. He’s never </a:t>
            </a:r>
          </a:p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zh-CN" sz="36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careless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in driving.</a:t>
            </a:r>
          </a:p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558800" y="2349500"/>
            <a:ext cx="6892925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66FF"/>
                </a:solidFill>
                <a:latin typeface="Times New Roman" pitchFamily="18" charset="0"/>
              </a:rPr>
              <a:t>careless  </a:t>
            </a:r>
            <a:r>
              <a:rPr lang="en-US" altLang="zh-CN" sz="3600" b="1" i="1">
                <a:solidFill>
                  <a:srgbClr val="0066FF"/>
                </a:solidFill>
                <a:latin typeface="Times New Roman" pitchFamily="18" charset="0"/>
              </a:rPr>
              <a:t>adj.</a:t>
            </a:r>
            <a:r>
              <a:rPr lang="en-US" altLang="zh-CN" sz="3600" b="1">
                <a:solidFill>
                  <a:srgbClr val="0066FF"/>
                </a:solidFill>
                <a:latin typeface="Times New Roman" pitchFamily="18" charset="0"/>
              </a:rPr>
              <a:t>  </a:t>
            </a:r>
            <a:r>
              <a:rPr lang="zh-CN" altLang="en-US" sz="3600" b="1">
                <a:solidFill>
                  <a:srgbClr val="0066FF"/>
                </a:solidFill>
                <a:latin typeface="Times New Roman" pitchFamily="18" charset="0"/>
              </a:rPr>
              <a:t>粗心的；不小心的</a:t>
            </a:r>
            <a:endParaRPr lang="en-US" sz="3600" b="1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323850" y="1341438"/>
            <a:ext cx="2232025" cy="93662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C99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zh-CN" altLang="en-US" sz="3600" b="1">
                <a:latin typeface="Times New Roman" pitchFamily="18" charset="0"/>
                <a:ea typeface="黑体" pitchFamily="49" charset="-122"/>
              </a:rPr>
              <a:t>反义词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  <p:bldP spid="29700" grpId="0" autoUpdateAnimBg="0"/>
      <p:bldP spid="2970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7"/>
          <p:cNvSpPr txBox="1">
            <a:spLocks noChangeArrowheads="1"/>
          </p:cNvSpPr>
          <p:nvPr/>
        </p:nvSpPr>
        <p:spPr bwMode="auto">
          <a:xfrm>
            <a:off x="684213" y="1341438"/>
            <a:ext cx="47513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advise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v.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劝告；建议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0723" name="Text Box 8"/>
          <p:cNvSpPr txBox="1">
            <a:spLocks noChangeArrowheads="1"/>
          </p:cNvSpPr>
          <p:nvPr/>
        </p:nvSpPr>
        <p:spPr bwMode="auto">
          <a:xfrm>
            <a:off x="649288" y="3370263"/>
            <a:ext cx="7739062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The doctor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advised me to give up</a:t>
            </a:r>
            <a:r>
              <a:rPr lang="en-US" altLang="zh-CN" sz="3600" b="1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 smoking.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 </a:t>
            </a:r>
            <a:r>
              <a:rPr lang="zh-CN" altLang="en-US" sz="3600" b="1">
                <a:latin typeface="Times New Roman" pitchFamily="18" charset="0"/>
              </a:rPr>
              <a:t>医生建议我戒烟。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611188" y="1955800"/>
            <a:ext cx="79930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advise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（动词）</a:t>
            </a:r>
            <a:r>
              <a:rPr lang="en-US" sz="3600" b="1">
                <a:solidFill>
                  <a:srgbClr val="0000FF"/>
                </a:solidFill>
                <a:latin typeface="宋体" pitchFamily="2" charset="-122"/>
                <a:cs typeface="Times New Roman" pitchFamily="18" charset="0"/>
              </a:rPr>
              <a:t>→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advice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（名词）建议</a:t>
            </a:r>
            <a:endParaRPr 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25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advise sb. to do sth.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建议某人做某事</a:t>
            </a:r>
            <a:endParaRPr lang="en-US" sz="36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684213" y="517525"/>
            <a:ext cx="7200900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keep…to oneself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保守秘密</a:t>
            </a:r>
            <a:r>
              <a:rPr lang="zh-CN" altLang="en-US" sz="3600" b="1">
                <a:latin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autoUpdateAnimBg="0"/>
      <p:bldP spid="30724" grpId="0" autoUpdateAnimBg="0"/>
      <p:bldP spid="3072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8"/>
          <p:cNvSpPr txBox="1">
            <a:spLocks noChangeArrowheads="1"/>
          </p:cNvSpPr>
          <p:nvPr/>
        </p:nvSpPr>
        <p:spPr bwMode="auto">
          <a:xfrm>
            <a:off x="1114425" y="260350"/>
            <a:ext cx="47164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solve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v.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解决；解答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47" name="Text Box 9"/>
          <p:cNvSpPr txBox="1">
            <a:spLocks noChangeArrowheads="1"/>
          </p:cNvSpPr>
          <p:nvPr/>
        </p:nvSpPr>
        <p:spPr bwMode="auto">
          <a:xfrm>
            <a:off x="1008063" y="836613"/>
            <a:ext cx="74517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He’s trying to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solve</a:t>
            </a:r>
            <a:r>
              <a:rPr lang="en-US" altLang="zh-CN" sz="3600" b="1">
                <a:latin typeface="Times New Roman" pitchFamily="18" charset="0"/>
              </a:rPr>
              <a:t> the problem. 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他正努力解决这个问题。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1748" name="Text Box 10"/>
          <p:cNvSpPr txBox="1">
            <a:spLocks noChangeArrowheads="1"/>
          </p:cNvSpPr>
          <p:nvPr/>
        </p:nvSpPr>
        <p:spPr bwMode="auto">
          <a:xfrm>
            <a:off x="1079500" y="2276475"/>
            <a:ext cx="5364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trust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v.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相信；信任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1079500" y="2924175"/>
            <a:ext cx="75247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Trust</a:t>
            </a:r>
            <a:r>
              <a:rPr lang="en-US" altLang="zh-CN" sz="3600" b="1">
                <a:latin typeface="Times New Roman" pitchFamily="18" charset="0"/>
              </a:rPr>
              <a:t> the honest boy.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 </a:t>
            </a:r>
            <a:r>
              <a:rPr lang="zh-CN" altLang="en-US" sz="3600" b="1">
                <a:latin typeface="Times New Roman" pitchFamily="18" charset="0"/>
              </a:rPr>
              <a:t>相信那个诚实的孩子。 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1114425" y="4437063"/>
            <a:ext cx="5219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step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步；步骤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1751" name="Text Box 9"/>
          <p:cNvSpPr txBox="1">
            <a:spLocks noChangeArrowheads="1"/>
          </p:cNvSpPr>
          <p:nvPr/>
        </p:nvSpPr>
        <p:spPr bwMode="auto">
          <a:xfrm>
            <a:off x="1150938" y="5084763"/>
            <a:ext cx="52927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What is the first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step</a:t>
            </a:r>
            <a:r>
              <a:rPr lang="en-US" altLang="zh-CN" sz="3600" b="1">
                <a:latin typeface="Times New Roman" pitchFamily="18" charset="0"/>
              </a:rPr>
              <a:t>?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第一个步骤是什么？</a:t>
            </a:r>
            <a:endParaRPr lang="en-US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autoUpdateAnimBg="0"/>
      <p:bldP spid="31748" grpId="0" autoUpdateAnimBg="0"/>
      <p:bldP spid="31749" grpId="0" autoUpdateAnimBg="0"/>
      <p:bldP spid="31750" grpId="0" autoUpdateAnimBg="0"/>
      <p:bldP spid="31751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8"/>
          <p:cNvSpPr txBox="1">
            <a:spLocks noChangeArrowheads="1"/>
          </p:cNvSpPr>
          <p:nvPr/>
        </p:nvSpPr>
        <p:spPr bwMode="auto">
          <a:xfrm>
            <a:off x="144463" y="298450"/>
            <a:ext cx="80279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experience 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n.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经验；经历 （不可数）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1" name="Text Box 9"/>
          <p:cNvSpPr txBox="1">
            <a:spLocks noChangeArrowheads="1"/>
          </p:cNvSpPr>
          <p:nvPr/>
        </p:nvSpPr>
        <p:spPr bwMode="auto">
          <a:xfrm>
            <a:off x="144463" y="866775"/>
            <a:ext cx="6227762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He has no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experience</a:t>
            </a:r>
            <a:r>
              <a:rPr lang="en-US" altLang="zh-CN" sz="3600" b="1">
                <a:latin typeface="Times New Roman" pitchFamily="18" charset="0"/>
              </a:rPr>
              <a:t> at all.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他完全没有经验。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2772" name="Text Box 10"/>
          <p:cNvSpPr txBox="1">
            <a:spLocks noChangeArrowheads="1"/>
          </p:cNvSpPr>
          <p:nvPr/>
        </p:nvSpPr>
        <p:spPr bwMode="auto">
          <a:xfrm>
            <a:off x="144463" y="2276475"/>
            <a:ext cx="8531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halfway  </a:t>
            </a:r>
            <a:r>
              <a:rPr lang="en-US" altLang="zh-CN" sz="3600" b="1" i="1">
                <a:solidFill>
                  <a:srgbClr val="FF0000"/>
                </a:solidFill>
                <a:latin typeface="Times New Roman" pitchFamily="18" charset="0"/>
              </a:rPr>
              <a:t>adv.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在中途；部分地做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或达到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144463" y="2924175"/>
            <a:ext cx="795655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She lost her way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halfway</a:t>
            </a:r>
            <a:r>
              <a:rPr lang="en-US" altLang="zh-CN" sz="3600" b="1">
                <a:latin typeface="Times New Roman" pitchFamily="18" charset="0"/>
              </a:rPr>
              <a:t> to the zoo.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她在去动物园的路上迷路了。</a:t>
            </a:r>
            <a:endParaRPr lang="en-US" sz="3600" b="1">
              <a:latin typeface="Times New Roman" pitchFamily="18" charset="0"/>
            </a:endParaRPr>
          </a:p>
        </p:txBody>
      </p:sp>
      <p:sp>
        <p:nvSpPr>
          <p:cNvPr id="32774" name="Text Box 10"/>
          <p:cNvSpPr txBox="1">
            <a:spLocks noChangeArrowheads="1"/>
          </p:cNvSpPr>
          <p:nvPr/>
        </p:nvSpPr>
        <p:spPr bwMode="auto">
          <a:xfrm>
            <a:off x="360363" y="4437063"/>
            <a:ext cx="51482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in half 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分成两半</a:t>
            </a:r>
            <a:endParaRPr lang="en-US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287338" y="4972050"/>
            <a:ext cx="6084887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She cut the cake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in half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她将蛋糕切成两半。</a:t>
            </a:r>
            <a:endParaRPr lang="en-US" sz="36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autoUpdateAnimBg="0"/>
      <p:bldP spid="32772" grpId="0" autoUpdateAnimBg="0"/>
      <p:bldP spid="32773" grpId="0" autoUpdateAnimBg="0"/>
      <p:bldP spid="32774" grpId="0" autoUpdateAnimBg="0"/>
      <p:bldP spid="32775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250825" y="4005263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b. If people have problems, they should talk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to other people.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250825" y="5373688"/>
            <a:ext cx="874871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c. If people have problems, they should   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keep them to themselves. </a:t>
            </a:r>
          </a:p>
        </p:txBody>
      </p:sp>
      <p:sp>
        <p:nvSpPr>
          <p:cNvPr id="33796" name="WordArt 5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3529013" cy="1052513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25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Reading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CC99FF"/>
              </a:solidFill>
              <a:latin typeface="Arial"/>
              <a:cs typeface="Arial"/>
            </a:endParaRPr>
          </a:p>
        </p:txBody>
      </p:sp>
      <p:sp>
        <p:nvSpPr>
          <p:cNvPr id="33797" name="Oval 2"/>
          <p:cNvSpPr>
            <a:spLocks noChangeArrowheads="1"/>
          </p:cNvSpPr>
          <p:nvPr/>
        </p:nvSpPr>
        <p:spPr bwMode="auto">
          <a:xfrm>
            <a:off x="719138" y="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2b</a:t>
            </a:r>
          </a:p>
        </p:txBody>
      </p:sp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871378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400" b="1">
                <a:solidFill>
                  <a:srgbClr val="FF9900"/>
                </a:solidFill>
              </a:rPr>
              <a:t>Look at the statements </a:t>
            </a:r>
            <a:r>
              <a:rPr lang="en-US" altLang="zh-CN" sz="3400" b="1">
                <a:solidFill>
                  <a:srgbClr val="FF9900"/>
                </a:solidFill>
                <a:latin typeface="Times New Roman" pitchFamily="18" charset="0"/>
              </a:rPr>
              <a:t>and then read the passage quickly. Which statement expresses the main idea of the passage? </a:t>
            </a:r>
          </a:p>
        </p:txBody>
      </p:sp>
      <p:sp>
        <p:nvSpPr>
          <p:cNvPr id="33799" name="Text Box 5"/>
          <p:cNvSpPr txBox="1">
            <a:spLocks noChangeArrowheads="1"/>
          </p:cNvSpPr>
          <p:nvPr/>
        </p:nvSpPr>
        <p:spPr bwMode="auto">
          <a:xfrm>
            <a:off x="0" y="3933825"/>
            <a:ext cx="9366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4800" b="1">
                <a:solidFill>
                  <a:srgbClr val="FF0000"/>
                </a:solidFill>
                <a:latin typeface="Times New Roman" pitchFamily="18" charset="0"/>
              </a:rPr>
              <a:t>√</a:t>
            </a:r>
          </a:p>
        </p:txBody>
      </p:sp>
      <p:sp>
        <p:nvSpPr>
          <p:cNvPr id="33800" name="Text Box 5"/>
          <p:cNvSpPr txBox="1">
            <a:spLocks noChangeArrowheads="1"/>
          </p:cNvSpPr>
          <p:nvPr/>
        </p:nvSpPr>
        <p:spPr bwMode="auto">
          <a:xfrm>
            <a:off x="252413" y="2636838"/>
            <a:ext cx="80645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a. If people have problems, they should  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    get advice from an expert.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autoUpdateAnimBg="0"/>
      <p:bldP spid="33796" grpId="0" animBg="1"/>
      <p:bldP spid="33797" grpId="0"/>
      <p:bldP spid="33798" grpId="0" autoUpdateAnimBg="0"/>
      <p:bldP spid="33799" grpId="0" autoUpdateAnimBg="0"/>
      <p:bldP spid="3380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76200" y="1905000"/>
            <a:ext cx="8915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mile, angry, in the end, understanding,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careless, mistake, himself, careful, advise,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solve, step, trust, experience, in half, halfway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9"/>
          <p:cNvSpPr txBox="1">
            <a:spLocks noChangeArrowheads="1"/>
          </p:cNvSpPr>
          <p:nvPr/>
        </p:nvSpPr>
        <p:spPr bwMode="auto">
          <a:xfrm>
            <a:off x="360363" y="1844675"/>
            <a:ext cx="8532812" cy="465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1. What is the worst thing to do if you have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    a problem?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2. Why didn’t Laura want to tell her parents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    about her lost wallet?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3. What is the first thing you should do when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    you want to solve a problem?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4. Why can our parents give us good advice </a:t>
            </a:r>
          </a:p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400" b="1">
                <a:latin typeface="Times New Roman" pitchFamily="18" charset="0"/>
              </a:rPr>
              <a:t>    about our problem?</a:t>
            </a:r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971550" y="0"/>
            <a:ext cx="81724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5000"/>
              </a:lnSpc>
              <a:buFont typeface="Arial" pitchFamily="34" charset="0"/>
              <a:buNone/>
            </a:pPr>
            <a:r>
              <a:rPr lang="en-US" altLang="zh-CN" sz="3400" b="1">
                <a:solidFill>
                  <a:srgbClr val="FF9900"/>
                </a:solidFill>
              </a:rPr>
              <a:t>Read the passage again and answer the questions. Discuss your answers with a partner. </a:t>
            </a:r>
          </a:p>
        </p:txBody>
      </p:sp>
      <p:sp>
        <p:nvSpPr>
          <p:cNvPr id="34820" name="Oval 2"/>
          <p:cNvSpPr>
            <a:spLocks noChangeArrowheads="1"/>
          </p:cNvSpPr>
          <p:nvPr/>
        </p:nvSpPr>
        <p:spPr bwMode="auto">
          <a:xfrm>
            <a:off x="0" y="260350"/>
            <a:ext cx="898525" cy="9906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2c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/>
      <p:bldP spid="3482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2700338" y="188913"/>
            <a:ext cx="3313112" cy="1052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Flat1" dir="r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>
              <a:defRPr/>
            </a:pPr>
            <a:r>
              <a:rPr lang="zh-CN" altLang="en-US" sz="4000" b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指导</a:t>
            </a:r>
          </a:p>
        </p:txBody>
      </p: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360363" y="1431925"/>
            <a:ext cx="8459787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It’s to do nothing.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读短文第一段第三句“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Some people believe the worst thing is to do nothing.”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360363" y="3573463"/>
            <a:ext cx="8532812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3600" b="1">
                <a:solidFill>
                  <a:srgbClr val="FF0000"/>
                </a:solidFill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She was afraid to tell her parents.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由第二段中第一、二两句“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Laura once lost her wallet, and worried for days. She was afraid to tell her parents about it.”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可知。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  <p:bldP spid="3584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504825" y="3141663"/>
            <a:ext cx="8099425" cy="338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33400" indent="-5334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Because they have more experience than us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读第三段第五句“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Students often forget that their parents have more experience, and are always there to help them.”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可知。</a:t>
            </a:r>
            <a:r>
              <a:rPr lang="en-US" sz="36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504825" y="476250"/>
            <a:ext cx="8170863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1325" indent="-441325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It is to find someone you trust to talk to.</a:t>
            </a:r>
            <a:r>
              <a:rPr lang="en-US" altLang="zh-CN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由短文第三段第四句“</a:t>
            </a: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He thinks the first step is to find someone you trust to talk to”</a:t>
            </a:r>
            <a:r>
              <a:rPr lang="zh-CN" altLang="en-US" sz="3600" b="1">
                <a:latin typeface="Times New Roman" pitchFamily="18" charset="0"/>
                <a:cs typeface="Times New Roman" pitchFamily="18" charset="0"/>
              </a:rPr>
              <a:t>可知。</a:t>
            </a:r>
            <a:r>
              <a:rPr lang="en-US" sz="3600" b="1" u="sng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6"/>
          <p:cNvSpPr txBox="1">
            <a:spLocks noChangeArrowheads="1"/>
          </p:cNvSpPr>
          <p:nvPr/>
        </p:nvSpPr>
        <p:spPr bwMode="auto">
          <a:xfrm>
            <a:off x="1403350" y="476250"/>
            <a:ext cx="6697663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9900"/>
                </a:solidFill>
                <a:cs typeface="Times New Roman" pitchFamily="18" charset="0"/>
              </a:rPr>
              <a:t>Fill in the blanks with the phrases in the box.</a:t>
            </a:r>
            <a:r>
              <a:rPr lang="en-US" altLang="zh-CN" sz="3600" b="1">
                <a:solidFill>
                  <a:srgbClr val="0000FF"/>
                </a:solidFill>
                <a:cs typeface="Times New Roman" pitchFamily="18" charset="0"/>
              </a:rPr>
              <a:t>   </a:t>
            </a:r>
          </a:p>
        </p:txBody>
      </p:sp>
      <p:sp>
        <p:nvSpPr>
          <p:cNvPr id="37891" name="Oval 2"/>
          <p:cNvSpPr>
            <a:spLocks noChangeArrowheads="1"/>
          </p:cNvSpPr>
          <p:nvPr/>
        </p:nvSpPr>
        <p:spPr bwMode="auto">
          <a:xfrm>
            <a:off x="395288" y="547688"/>
            <a:ext cx="898525" cy="85407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itchFamily="34" charset="0"/>
              <a:buNone/>
            </a:pPr>
            <a:r>
              <a:rPr lang="en-US" altLang="zh-CN" sz="4000" b="1">
                <a:latin typeface="Times New Roman" pitchFamily="18" charset="0"/>
              </a:rPr>
              <a:t>2d</a:t>
            </a:r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908175" y="1773238"/>
            <a:ext cx="5473700" cy="470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discuss your problems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tell her parents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unless you talk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run away from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talk to someone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share her problems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to do nothing  </a:t>
            </a:r>
            <a:endParaRPr lang="en-US" altLang="zh-CN" sz="3600" b="1" u="sng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/>
      <p:bldP spid="37892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6"/>
          <p:cNvSpPr txBox="1">
            <a:spLocks noChangeArrowheads="1"/>
          </p:cNvSpPr>
          <p:nvPr/>
        </p:nvSpPr>
        <p:spPr bwMode="auto">
          <a:xfrm>
            <a:off x="396875" y="260350"/>
            <a:ext cx="8351838" cy="602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Students often have a lot of problems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and worries. Laura Mills thinks the worst thing is _____________. She thinks you’ll feel worse if you don’t ______________ about your problems. Laura remembers that she once lost her wallet and was afraid to _____________ about it. Now she believes you cannot feel better _______________ to someone.</a:t>
            </a:r>
          </a:p>
        </p:txBody>
      </p:sp>
      <p:sp>
        <p:nvSpPr>
          <p:cNvPr id="38915" name="Text Box 6"/>
          <p:cNvSpPr txBox="1">
            <a:spLocks noChangeArrowheads="1"/>
          </p:cNvSpPr>
          <p:nvPr/>
        </p:nvSpPr>
        <p:spPr bwMode="auto">
          <a:xfrm>
            <a:off x="1982788" y="1627188"/>
            <a:ext cx="3167062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42950" indent="-7429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do nothing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4933950" y="2203450"/>
            <a:ext cx="335915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talk to anyone</a:t>
            </a:r>
            <a:endParaRPr lang="en-US" altLang="zh-CN" sz="3600" b="1" u="sng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2197100" y="4243388"/>
            <a:ext cx="3240088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tell her parents</a:t>
            </a: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485775" y="5588000"/>
            <a:ext cx="3079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unless you talk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6" grpId="0" autoUpdateAnimBg="0"/>
      <p:bldP spid="38917" grpId="0" autoUpdateAnimBg="0"/>
      <p:bldP spid="38918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6"/>
          <p:cNvSpPr txBox="1">
            <a:spLocks noChangeArrowheads="1"/>
          </p:cNvSpPr>
          <p:nvPr/>
        </p:nvSpPr>
        <p:spPr bwMode="auto">
          <a:xfrm>
            <a:off x="395288" y="404813"/>
            <a:ext cx="8351837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She says she will always __________________ in the future. Robert Hunt agrees with Laura. He thinks you should not _______________ your problems, but you should try to solve them. If you cannot talk to an expert like Robert, you can ____________________ with your parents because they have a lot of experience.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468313" y="1125538"/>
            <a:ext cx="3968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share her problems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003800" y="2500313"/>
            <a:ext cx="310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run away from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404813" y="5084763"/>
            <a:ext cx="452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discuss your problems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autoUpdateAnimBg="0"/>
      <p:bldP spid="39940" grpId="0" autoUpdateAnimBg="0"/>
      <p:bldP spid="3994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8208963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1. If people have problem, they should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keep them to themselves</a:t>
            </a:r>
            <a:r>
              <a:rPr lang="en-US" altLang="zh-CN" sz="3600" b="1"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 keep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意为 “保留；保存”，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keep them 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   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 themselves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意为 “把问题（烦恼）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    埋在心底，不向他人倾诉”。</a:t>
            </a:r>
            <a:r>
              <a:rPr lang="zh-CN" altLang="en-US" sz="3600" b="1">
                <a:latin typeface="Times New Roman" pitchFamily="18" charset="0"/>
              </a:rPr>
              <a:t>例如：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sz="3600" b="1">
                <a:latin typeface="Times New Roman" pitchFamily="18" charset="0"/>
              </a:rPr>
              <a:t>    </a:t>
            </a:r>
            <a:r>
              <a:rPr lang="en-US" altLang="zh-CN" sz="3600" b="1">
                <a:latin typeface="Times New Roman" pitchFamily="18" charset="0"/>
              </a:rPr>
              <a:t>You can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keep the toy</a:t>
            </a:r>
            <a:r>
              <a:rPr lang="en-US" altLang="zh-CN" sz="3600" b="1">
                <a:latin typeface="Times New Roman" pitchFamily="18" charset="0"/>
              </a:rPr>
              <a:t> if you like.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</a:t>
            </a:r>
            <a:r>
              <a:rPr lang="zh-CN" altLang="en-US" sz="3600" b="1">
                <a:latin typeface="Times New Roman" pitchFamily="18" charset="0"/>
              </a:rPr>
              <a:t>要是你喜欢那个玩具的话，可以把它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3600" b="1">
                <a:latin typeface="Times New Roman" pitchFamily="18" charset="0"/>
              </a:rPr>
              <a:t>    留下。</a:t>
            </a:r>
          </a:p>
        </p:txBody>
      </p:sp>
      <p:sp>
        <p:nvSpPr>
          <p:cNvPr id="40963" name="WordArt 3"/>
          <p:cNvSpPr>
            <a:spLocks noChangeArrowheads="1" noChangeShapeType="1"/>
          </p:cNvSpPr>
          <p:nvPr/>
        </p:nvSpPr>
        <p:spPr bwMode="auto">
          <a:xfrm>
            <a:off x="1763713" y="404813"/>
            <a:ext cx="5543550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000"/>
                    </a:srgbClr>
                  </a:outerShdw>
                </a:effectLst>
                <a:latin typeface="Arial"/>
                <a:cs typeface="Arial"/>
              </a:rPr>
              <a:t>Language points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409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409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409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9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620713"/>
            <a:ext cx="8229600" cy="525621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2. She just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kept thinking</a:t>
            </a:r>
            <a:r>
              <a:rPr lang="en-US" altLang="zh-CN" sz="3600" b="1" smtClean="0">
                <a:latin typeface="Times New Roman" pitchFamily="18" charset="0"/>
              </a:rPr>
              <a:t>, </a:t>
            </a:r>
            <a:r>
              <a:rPr lang="zh-CN" altLang="en-US" sz="3600" b="1" smtClean="0">
                <a:latin typeface="Times New Roman" pitchFamily="18" charset="0"/>
              </a:rPr>
              <a:t>“</a:t>
            </a:r>
            <a:r>
              <a:rPr lang="en-US" altLang="zh-CN" sz="3600" b="1" smtClean="0">
                <a:latin typeface="Times New Roman" pitchFamily="18" charset="0"/>
              </a:rPr>
              <a:t>If I tell my 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parents,…”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latin typeface="Times New Roman" pitchFamily="18" charset="0"/>
              </a:rPr>
              <a:t>   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此句中，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keep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表示“（使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……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）保持（某种状态或关系）；一直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……”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，后面接动词时，该动词要用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-ing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形式，形成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keep doing…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结构。</a:t>
            </a:r>
            <a:r>
              <a:rPr lang="zh-CN" altLang="en-US" sz="3600" b="1" smtClean="0">
                <a:latin typeface="Times New Roman" pitchFamily="18" charset="0"/>
              </a:rPr>
              <a:t>例如：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</a:t>
            </a:r>
            <a:r>
              <a:rPr lang="en-US" altLang="zh-CN" sz="3600" b="1" smtClean="0">
                <a:latin typeface="Times New Roman" pitchFamily="18" charset="0"/>
              </a:rPr>
              <a:t>It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kept raining</a:t>
            </a:r>
            <a:r>
              <a:rPr lang="en-US" altLang="zh-CN" sz="3600" b="1" smtClean="0">
                <a:latin typeface="Times New Roman" pitchFamily="18" charset="0"/>
              </a:rPr>
              <a:t> for a week.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latin typeface="Times New Roman" pitchFamily="18" charset="0"/>
              </a:rPr>
              <a:t>   雨一直下了一周。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19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9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476250"/>
            <a:ext cx="8229600" cy="604837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3. Laura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once</a:t>
            </a:r>
            <a:r>
              <a:rPr lang="en-US" altLang="zh-CN" sz="3600" b="1" smtClean="0">
                <a:latin typeface="Times New Roman" pitchFamily="18" charset="0"/>
              </a:rPr>
              <a:t> lost her wallet, and worried for days.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once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用作副词时，意为“曾经；一度；从前”。它是一个不确定的时间副词，其位置一般是在行为动词之前，系动词之后。</a:t>
            </a:r>
            <a:r>
              <a:rPr lang="zh-CN" altLang="en-US" sz="3600" b="1" smtClean="0">
                <a:latin typeface="Times New Roman" pitchFamily="18" charset="0"/>
              </a:rPr>
              <a:t>如：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Once</a:t>
            </a:r>
            <a:r>
              <a:rPr lang="en-US" altLang="zh-CN" sz="3600" b="1" smtClean="0">
                <a:latin typeface="Times New Roman" pitchFamily="18" charset="0"/>
              </a:rPr>
              <a:t> he lived in America, but now he lives in England. </a:t>
            </a:r>
            <a:r>
              <a:rPr lang="zh-CN" altLang="en-US" sz="3600" b="1" smtClean="0">
                <a:latin typeface="Times New Roman" pitchFamily="18" charset="0"/>
              </a:rPr>
              <a:t>他曾经生活在美国，但现在他生活在英国。</a:t>
            </a:r>
            <a:endParaRPr lang="en-US" sz="3600" b="1" smtClean="0">
              <a:latin typeface="Times New Roman" pitchFamily="18" charset="0"/>
              <a:ea typeface="华文楷体" pitchFamily="2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pPr marL="533400" indent="-533400">
              <a:lnSpc>
                <a:spcPct val="120000"/>
              </a:lnSpc>
              <a:spcBef>
                <a:spcPct val="0"/>
              </a:spcBef>
              <a:buFontTx/>
              <a:buNone/>
              <a:tabLst>
                <a:tab pos="1158875" algn="l"/>
              </a:tabLst>
            </a:pPr>
            <a:r>
              <a:rPr lang="en-US" altLang="zh-CN" sz="3600" b="1" smtClean="0">
                <a:latin typeface="Times New Roman" pitchFamily="18" charset="0"/>
              </a:rPr>
              <a:t>4. They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got</a:t>
            </a:r>
            <a:r>
              <a:rPr lang="en-US" altLang="zh-CN" sz="3600" b="1" smtClean="0">
                <a:latin typeface="Times New Roman" pitchFamily="18" charset="0"/>
              </a:rPr>
              <a:t> her a new wallet and asked her to be more careful. </a:t>
            </a:r>
            <a:endParaRPr lang="zh-CN" altLang="en-US" sz="3600" b="1" smtClean="0">
              <a:latin typeface="Times New Roman" pitchFamily="18" charset="0"/>
            </a:endParaRPr>
          </a:p>
          <a:p>
            <a:pPr marL="533400" indent="-533400">
              <a:lnSpc>
                <a:spcPct val="120000"/>
              </a:lnSpc>
              <a:spcBef>
                <a:spcPct val="0"/>
              </a:spcBef>
              <a:buFontTx/>
              <a:buNone/>
              <a:tabLst>
                <a:tab pos="1158875" algn="l"/>
              </a:tabLst>
            </a:pPr>
            <a:r>
              <a:rPr lang="en-US" altLang="zh-CN" sz="3600" b="1" smtClean="0">
                <a:latin typeface="Times New Roman" pitchFamily="18" charset="0"/>
              </a:rPr>
              <a:t>    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get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意为“买”，相当于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buy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，但不如后者正式</a:t>
            </a:r>
            <a:r>
              <a:rPr lang="zh-CN" altLang="en-US" sz="3600" b="1" smtClean="0">
                <a:latin typeface="Times New Roman" pitchFamily="18" charset="0"/>
              </a:rPr>
              <a:t>。如：</a:t>
            </a:r>
          </a:p>
          <a:p>
            <a:pPr marL="533400" indent="-533400">
              <a:lnSpc>
                <a:spcPct val="120000"/>
              </a:lnSpc>
              <a:spcBef>
                <a:spcPct val="0"/>
              </a:spcBef>
              <a:buFontTx/>
              <a:buNone/>
              <a:tabLst>
                <a:tab pos="1158875" algn="l"/>
              </a:tabLst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 </a:t>
            </a:r>
            <a:r>
              <a:rPr lang="en-US" altLang="zh-CN" sz="3600" b="1" smtClean="0">
                <a:latin typeface="Times New Roman" pitchFamily="18" charset="0"/>
              </a:rPr>
              <a:t>Could you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get</a:t>
            </a:r>
            <a:r>
              <a:rPr lang="en-US" altLang="zh-CN" sz="3600" b="1" smtClean="0">
                <a:latin typeface="Times New Roman" pitchFamily="18" charset="0"/>
              </a:rPr>
              <a:t> me a ticket, please?</a:t>
            </a:r>
          </a:p>
          <a:p>
            <a:pPr marL="533400" indent="-533400">
              <a:lnSpc>
                <a:spcPct val="120000"/>
              </a:lnSpc>
              <a:spcBef>
                <a:spcPct val="0"/>
              </a:spcBef>
              <a:buFontTx/>
              <a:buNone/>
              <a:tabLst>
                <a:tab pos="1158875" algn="l"/>
              </a:tabLst>
            </a:pPr>
            <a:r>
              <a:rPr lang="zh-CN" altLang="en-US" sz="3600" b="1" smtClean="0">
                <a:latin typeface="Times New Roman" pitchFamily="18" charset="0"/>
              </a:rPr>
              <a:t>    请给我买张票好吗？</a:t>
            </a:r>
            <a:endParaRPr lang="en-US" sz="3600" b="1" smtClean="0">
              <a:latin typeface="Times New Roman" pitchFamily="18" charset="0"/>
              <a:ea typeface="华文楷体" pitchFamily="2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76200" y="1295400"/>
            <a:ext cx="8915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2) </a:t>
            </a:r>
            <a:r>
              <a:rPr lang="zh-CN" altLang="en-US" sz="3200" b="1">
                <a:latin typeface="Times New Roman" pitchFamily="18" charset="0"/>
              </a:rPr>
              <a:t>能掌握以下句式结构：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①  ─</a:t>
            </a:r>
            <a:r>
              <a:rPr lang="en-US" altLang="zh-CN" sz="3200" b="1">
                <a:latin typeface="Times New Roman" pitchFamily="18" charset="0"/>
              </a:rPr>
              <a:t>What do you think I should do?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     Can you give some advice?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─I think I should go to college. 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② But If I go to college, I’ll never become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a great soccer player.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endParaRPr lang="en-US" altLang="zh-CN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idx="1"/>
          </p:nvPr>
        </p:nvSpPr>
        <p:spPr>
          <a:xfrm>
            <a:off x="611188" y="908050"/>
            <a:ext cx="8229600" cy="4752975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5. It is best not to run away from our  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problems. We should always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try to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    solve them</a:t>
            </a:r>
            <a:r>
              <a:rPr lang="en-US" altLang="zh-CN" sz="3600" b="1" smtClean="0">
                <a:latin typeface="Times New Roman" pitchFamily="18" charset="0"/>
              </a:rPr>
              <a:t>.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    try to do sth.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努力做某事</a:t>
            </a:r>
            <a:r>
              <a:rPr lang="zh-CN" altLang="en-US" sz="3600" b="1" smtClean="0">
                <a:latin typeface="Times New Roman" pitchFamily="18" charset="0"/>
              </a:rPr>
              <a:t>    如：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 </a:t>
            </a:r>
            <a:r>
              <a:rPr lang="en-US" altLang="zh-CN" sz="3600" b="1" smtClean="0">
                <a:latin typeface="Times New Roman" pitchFamily="18" charset="0"/>
              </a:rPr>
              <a:t>Please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try to finish</a:t>
            </a:r>
            <a:r>
              <a:rPr lang="en-US" altLang="zh-CN" sz="3600" b="1" smtClean="0">
                <a:latin typeface="Times New Roman" pitchFamily="18" charset="0"/>
              </a:rPr>
              <a:t> this work in thirty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minutes. </a:t>
            </a:r>
            <a:br>
              <a:rPr lang="en-US" altLang="zh-CN" sz="3600" b="1" smtClean="0">
                <a:latin typeface="Times New Roman" pitchFamily="18" charset="0"/>
              </a:rPr>
            </a:br>
            <a:r>
              <a:rPr lang="zh-CN" altLang="en-US" sz="3600" b="1" smtClean="0">
                <a:latin typeface="Times New Roman" pitchFamily="18" charset="0"/>
              </a:rPr>
              <a:t>请尽量在</a:t>
            </a:r>
            <a:r>
              <a:rPr lang="en-US" altLang="zh-CN" sz="3600" b="1" smtClean="0">
                <a:latin typeface="Times New Roman" pitchFamily="18" charset="0"/>
              </a:rPr>
              <a:t>30</a:t>
            </a:r>
            <a:r>
              <a:rPr lang="zh-CN" altLang="en-US" sz="3600" b="1" smtClean="0">
                <a:latin typeface="Times New Roman" pitchFamily="18" charset="0"/>
              </a:rPr>
              <a:t>分钟完成这项工作。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50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0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idx="1"/>
          </p:nvPr>
        </p:nvSpPr>
        <p:spPr>
          <a:xfrm>
            <a:off x="1692275" y="765175"/>
            <a:ext cx="6897688" cy="863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try doing sth. </a:t>
            </a:r>
            <a:r>
              <a:rPr lang="zh-CN" altLang="en-US" sz="3600" b="1" smtClean="0">
                <a:solidFill>
                  <a:srgbClr val="FF0000"/>
                </a:solidFill>
                <a:latin typeface="Times New Roman" pitchFamily="18" charset="0"/>
              </a:rPr>
              <a:t>表示“尝试做某事”</a:t>
            </a:r>
          </a:p>
        </p:txBody>
      </p:sp>
      <p:pic>
        <p:nvPicPr>
          <p:cNvPr id="46083" name="Picture 3" descr="拓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4382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042988" y="1628775"/>
            <a:ext cx="7850187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e.g. Why didn’t you 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try riding</a:t>
            </a:r>
            <a:r>
              <a:rPr lang="en-US" altLang="zh-CN" sz="3600" b="1">
                <a:latin typeface="Times New Roman" pitchFamily="18" charset="0"/>
              </a:rPr>
              <a:t> a bike to  </a:t>
            </a:r>
          </a:p>
          <a:p>
            <a:pPr eaLnBrk="0" hangingPunct="0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   go to school? </a:t>
            </a:r>
            <a:br>
              <a:rPr lang="en-US" altLang="zh-CN" sz="3600" b="1">
                <a:latin typeface="Times New Roman" pitchFamily="18" charset="0"/>
              </a:rPr>
            </a:br>
            <a:r>
              <a:rPr lang="en-US" altLang="zh-CN" sz="3600" b="1">
                <a:latin typeface="Times New Roman" pitchFamily="18" charset="0"/>
              </a:rPr>
              <a:t>      </a:t>
            </a:r>
            <a:r>
              <a:rPr lang="zh-CN" altLang="en-US" sz="3600" b="1">
                <a:latin typeface="Times New Roman" pitchFamily="18" charset="0"/>
              </a:rPr>
              <a:t>为什么不试着骑车去学校呢？ 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754063" y="3644900"/>
            <a:ext cx="7921625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try to do sth. 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表示 “试图干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……”</a:t>
            </a:r>
            <a:r>
              <a:rPr lang="zh-CN" altLang="en-US" sz="3600" b="1">
                <a:solidFill>
                  <a:srgbClr val="FF0000"/>
                </a:solidFill>
                <a:latin typeface="Times New Roman" pitchFamily="18" charset="0"/>
              </a:rPr>
              <a:t>，强调付出努力，但不一定成功；</a:t>
            </a:r>
            <a:r>
              <a:rPr lang="zh-CN" altLang="en-US" sz="3600" b="1">
                <a:latin typeface="Times New Roman" pitchFamily="18" charset="0"/>
              </a:rPr>
              <a:t> </a:t>
            </a:r>
            <a:br>
              <a:rPr lang="zh-CN" altLang="en-US" sz="3600" b="1">
                <a:latin typeface="Times New Roman" pitchFamily="18" charset="0"/>
              </a:rPr>
            </a:b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try doing 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表示 “尝试干、干</a:t>
            </a:r>
            <a:r>
              <a:rPr lang="en-US" altLang="zh-CN" sz="3600" b="1">
                <a:solidFill>
                  <a:srgbClr val="0000FF"/>
                </a:solidFill>
                <a:latin typeface="Times New Roman" pitchFamily="18" charset="0"/>
              </a:rPr>
              <a:t>……</a:t>
            </a:r>
            <a:r>
              <a:rPr lang="zh-CN" altLang="en-US" sz="3600" b="1">
                <a:solidFill>
                  <a:srgbClr val="0000FF"/>
                </a:solidFill>
                <a:latin typeface="Times New Roman" pitchFamily="18" charset="0"/>
              </a:rPr>
              <a:t>试试”，含有 “看结果如何” 之意。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build="p" autoUpdateAnimBg="0"/>
      <p:bldP spid="46084" grpId="0" autoUpdateAnimBg="0"/>
      <p:bldP spid="46085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519113" y="847725"/>
            <a:ext cx="8229600" cy="4525963"/>
          </a:xfrm>
        </p:spPr>
        <p:txBody>
          <a:bodyPr/>
          <a:lstStyle/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latin typeface="Times New Roman" pitchFamily="18" charset="0"/>
              </a:rPr>
              <a:t>例： </a:t>
            </a:r>
            <a:br>
              <a:rPr lang="zh-CN" altLang="en-US" sz="3600" b="1" smtClean="0">
                <a:latin typeface="Times New Roman" pitchFamily="18" charset="0"/>
              </a:rPr>
            </a:br>
            <a:r>
              <a:rPr lang="en-US" altLang="zh-CN" sz="3600" b="1" smtClean="0">
                <a:latin typeface="Times New Roman" pitchFamily="18" charset="0"/>
              </a:rPr>
              <a:t>— I usually go there by train. </a:t>
            </a:r>
            <a:br>
              <a:rPr lang="en-US" altLang="zh-CN" sz="3600" b="1" smtClean="0">
                <a:latin typeface="Times New Roman" pitchFamily="18" charset="0"/>
              </a:rPr>
            </a:br>
            <a:r>
              <a:rPr lang="en-US" altLang="zh-CN" sz="3600" b="1" smtClean="0">
                <a:latin typeface="Times New Roman" pitchFamily="18" charset="0"/>
              </a:rPr>
              <a:t>— Why not _________ by boat for a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     </a:t>
            </a:r>
            <a:r>
              <a:rPr lang="en-US" altLang="zh-CN" sz="3600" b="1" smtClean="0">
                <a:latin typeface="Times New Roman" pitchFamily="18" charset="0"/>
              </a:rPr>
              <a:t>change? </a:t>
            </a:r>
            <a:br>
              <a:rPr lang="en-US" altLang="zh-CN" sz="3600" b="1" smtClean="0">
                <a:latin typeface="Times New Roman" pitchFamily="18" charset="0"/>
              </a:rPr>
            </a:br>
            <a:r>
              <a:rPr lang="en-US" altLang="zh-CN" sz="3600" b="1" smtClean="0">
                <a:latin typeface="Times New Roman" pitchFamily="18" charset="0"/>
              </a:rPr>
              <a:t>A. to try going         B. trying to go </a:t>
            </a:r>
            <a:br>
              <a:rPr lang="en-US" altLang="zh-CN" sz="3600" b="1" smtClean="0">
                <a:latin typeface="Times New Roman" pitchFamily="18" charset="0"/>
              </a:rPr>
            </a:br>
            <a:r>
              <a:rPr lang="en-US" altLang="zh-CN" sz="3600" b="1" smtClean="0">
                <a:latin typeface="Times New Roman" pitchFamily="18" charset="0"/>
              </a:rPr>
              <a:t>C. to try and go       D. try going </a:t>
            </a:r>
            <a:endParaRPr lang="zh-CN" altLang="en-US" sz="3600" b="1" smtClean="0">
              <a:latin typeface="Times New Roman" pitchFamily="18" charset="0"/>
            </a:endParaRPr>
          </a:p>
        </p:txBody>
      </p:sp>
      <p:pic>
        <p:nvPicPr>
          <p:cNvPr id="47107" name="Picture 3" descr="对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724400"/>
            <a:ext cx="73818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idx="1"/>
          </p:nvPr>
        </p:nvSpPr>
        <p:spPr>
          <a:xfrm>
            <a:off x="519113" y="333375"/>
            <a:ext cx="8229600" cy="6048375"/>
          </a:xfrm>
        </p:spPr>
        <p:txBody>
          <a:bodyPr/>
          <a:lstStyle/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6. In English, we say that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sharing</a:t>
            </a:r>
            <a:r>
              <a:rPr lang="en-US" altLang="zh-CN" sz="3600" b="1" smtClean="0">
                <a:latin typeface="Times New Roman" pitchFamily="18" charset="0"/>
              </a:rPr>
              <a:t> a 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problem is like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cutting it in half</a:t>
            </a:r>
            <a:r>
              <a:rPr lang="en-US" altLang="zh-CN" sz="3600" b="1" smtClean="0">
                <a:latin typeface="Times New Roman" pitchFamily="18" charset="0"/>
              </a:rPr>
              <a:t>.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1) share 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表示“分享；分担”，</a:t>
            </a:r>
            <a:r>
              <a:rPr lang="zh-CN" altLang="en-US" sz="3600" b="1" smtClean="0">
                <a:latin typeface="Times New Roman" pitchFamily="18" charset="0"/>
              </a:rPr>
              <a:t>如：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   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share</a:t>
            </a:r>
            <a:r>
              <a:rPr lang="en-US" altLang="zh-CN" sz="3600" b="1" smtClean="0">
                <a:latin typeface="Times New Roman" pitchFamily="18" charset="0"/>
              </a:rPr>
              <a:t> a room with someone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    (</a:t>
            </a:r>
            <a:r>
              <a:rPr lang="zh-CN" altLang="en-US" sz="3600" b="1" smtClean="0">
                <a:latin typeface="Times New Roman" pitchFamily="18" charset="0"/>
              </a:rPr>
              <a:t>与某人同住一个房间</a:t>
            </a:r>
            <a:r>
              <a:rPr lang="en-US" altLang="zh-CN" sz="3600" b="1" smtClean="0">
                <a:latin typeface="Times New Roman" pitchFamily="18" charset="0"/>
              </a:rPr>
              <a:t>)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2) cut…in half 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表示“把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……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切成两半；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    把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……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一切为二”，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in half/halves 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是一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    种固定结构，介词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in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表示状态</a:t>
            </a:r>
            <a:r>
              <a:rPr lang="zh-CN" altLang="en-US" sz="3600" b="1" smtClean="0">
                <a:latin typeface="Times New Roman" pitchFamily="18" charset="0"/>
              </a:rPr>
              <a:t>。如：</a:t>
            </a:r>
          </a:p>
          <a:p>
            <a:pPr marL="609600" indent="-60960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 </a:t>
            </a:r>
            <a:r>
              <a:rPr lang="en-US" altLang="zh-CN" sz="3600" b="1" smtClean="0">
                <a:latin typeface="Times New Roman" pitchFamily="18" charset="0"/>
              </a:rPr>
              <a:t>Please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cut</a:t>
            </a:r>
            <a:r>
              <a:rPr lang="en-US" altLang="zh-CN" sz="3600" b="1" smtClean="0">
                <a:latin typeface="Times New Roman" pitchFamily="18" charset="0"/>
              </a:rPr>
              <a:t> the apple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in half</a:t>
            </a:r>
            <a:r>
              <a:rPr lang="en-US" altLang="zh-CN" sz="3600" b="1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8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8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481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81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765175"/>
            <a:ext cx="8229600" cy="5400675"/>
          </a:xfrm>
        </p:spPr>
        <p:txBody>
          <a:bodyPr/>
          <a:lstStyle/>
          <a:p>
            <a:pPr marL="441325" indent="-441325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latin typeface="Times New Roman" pitchFamily="18" charset="0"/>
              </a:rPr>
              <a:t>7. So you’re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halfway to</a:t>
            </a:r>
            <a:r>
              <a:rPr lang="en-US" altLang="zh-CN" sz="3600" b="1" smtClean="0">
                <a:latin typeface="Times New Roman" pitchFamily="18" charset="0"/>
              </a:rPr>
              <a:t> solving a problem just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by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3600" b="1" smtClean="0">
                <a:latin typeface="Times New Roman" pitchFamily="18" charset="0"/>
              </a:rPr>
              <a:t>talking to someone about it!</a:t>
            </a:r>
          </a:p>
          <a:p>
            <a:pPr marL="441325" indent="-441325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1) be halfway to …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表示“完成了或做了事情的一部分”，这里的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to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是介词。</a:t>
            </a:r>
            <a:r>
              <a:rPr lang="zh-CN" altLang="en-US" sz="3600" b="1" smtClean="0">
                <a:latin typeface="Times New Roman" pitchFamily="18" charset="0"/>
              </a:rPr>
              <a:t>如：</a:t>
            </a:r>
          </a:p>
          <a:p>
            <a:pPr marL="441325" indent="-441325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</a:t>
            </a:r>
            <a:r>
              <a:rPr lang="en-US" altLang="zh-CN" sz="3600" b="1" smtClean="0">
                <a:latin typeface="Times New Roman" pitchFamily="18" charset="0"/>
              </a:rPr>
              <a:t>We’re still only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halfway to finishing</a:t>
            </a:r>
            <a:r>
              <a:rPr lang="en-US" altLang="zh-CN" sz="3600" b="1" smtClean="0">
                <a:latin typeface="Times New Roman" pitchFamily="18" charset="0"/>
              </a:rPr>
              <a:t> the homework.</a:t>
            </a:r>
          </a:p>
          <a:p>
            <a:pPr marL="441325" indent="-441325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latin typeface="Times New Roman" pitchFamily="18" charset="0"/>
              </a:rPr>
              <a:t>   我们才仅仅完成了一部分作业。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9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9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9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3959225"/>
          </a:xfrm>
        </p:spPr>
        <p:txBody>
          <a:bodyPr/>
          <a:lstStyle/>
          <a:p>
            <a:pPr marL="533400" indent="-5334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2) by 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在此表示方式，意为 “通过（</a:t>
            </a:r>
            <a:r>
              <a:rPr lang="en-US" altLang="zh-CN" sz="3600" b="1" smtClean="0">
                <a:solidFill>
                  <a:srgbClr val="CC0000"/>
                </a:solidFill>
                <a:latin typeface="Times New Roman" pitchFamily="18" charset="0"/>
              </a:rPr>
              <a:t>……</a:t>
            </a:r>
            <a:r>
              <a:rPr lang="zh-CN" altLang="en-US" sz="3600" b="1" smtClean="0">
                <a:solidFill>
                  <a:srgbClr val="CC0000"/>
                </a:solidFill>
                <a:latin typeface="Times New Roman" pitchFamily="18" charset="0"/>
              </a:rPr>
              <a:t>办法，方式）”。</a:t>
            </a:r>
            <a:r>
              <a:rPr lang="zh-CN" altLang="en-US" sz="3600" b="1" smtClean="0">
                <a:latin typeface="Times New Roman" pitchFamily="18" charset="0"/>
              </a:rPr>
              <a:t>如：</a:t>
            </a:r>
          </a:p>
          <a:p>
            <a:pPr marL="533400" indent="-5334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3600" b="1" smtClean="0">
                <a:latin typeface="Times New Roman" pitchFamily="18" charset="0"/>
                <a:ea typeface="华文楷体" pitchFamily="2" charset="-122"/>
              </a:rPr>
              <a:t>    </a:t>
            </a:r>
            <a:r>
              <a:rPr lang="en-US" altLang="zh-CN" sz="3600" b="1" smtClean="0">
                <a:latin typeface="Times New Roman" pitchFamily="18" charset="0"/>
              </a:rPr>
              <a:t>We can learn English </a:t>
            </a:r>
            <a:r>
              <a:rPr lang="en-US" altLang="zh-CN" sz="3600" b="1" smtClean="0">
                <a:solidFill>
                  <a:srgbClr val="0000FF"/>
                </a:solidFill>
                <a:latin typeface="Times New Roman" pitchFamily="18" charset="0"/>
              </a:rPr>
              <a:t>by </a:t>
            </a:r>
            <a:r>
              <a:rPr lang="en-US" altLang="zh-CN" sz="3600" b="1" smtClean="0">
                <a:latin typeface="Times New Roman" pitchFamily="18" charset="0"/>
              </a:rPr>
              <a:t>singing English songs. </a:t>
            </a:r>
          </a:p>
          <a:p>
            <a:pPr marL="533400" indent="-53340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3600" b="1" smtClean="0">
                <a:latin typeface="Times New Roman" pitchFamily="18" charset="0"/>
              </a:rPr>
              <a:t>    我们可以通过唱英文歌来学英语。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0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4"/>
          <p:cNvSpPr>
            <a:spLocks noChangeArrowheads="1" noChangeShapeType="1" noTextEdit="1"/>
          </p:cNvSpPr>
          <p:nvPr/>
        </p:nvSpPr>
        <p:spPr bwMode="auto">
          <a:xfrm>
            <a:off x="2339975" y="981075"/>
            <a:ext cx="4321175" cy="10525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0" rev="0"/>
              </a:camera>
              <a:lightRig rig="legacyFlat1" dir="r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>
              <a:defRPr/>
            </a:pPr>
            <a:r>
              <a:rPr lang="en-US" altLang="zh-CN" sz="4000" b="1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FF"/>
                    </a:gs>
                    <a:gs pos="100000">
                      <a:srgbClr val="FFBF00"/>
                    </a:gs>
                  </a:gsLst>
                  <a:lin ang="5400000" scaled="1"/>
                </a:gradFill>
                <a:latin typeface="Arial"/>
                <a:cs typeface="Arial"/>
              </a:rPr>
              <a:t>Homework</a:t>
            </a:r>
            <a:endParaRPr lang="zh-CN" altLang="en-US" sz="4000" b="1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00FF"/>
                  </a:gs>
                  <a:gs pos="100000">
                    <a:srgbClr val="FFBF00"/>
                  </a:gs>
                </a:gsLst>
                <a:lin ang="5400000" scaled="1"/>
              </a:gradFill>
              <a:latin typeface="Arial"/>
              <a:cs typeface="Arial"/>
            </a:endParaRPr>
          </a:p>
        </p:txBody>
      </p:sp>
      <p:sp>
        <p:nvSpPr>
          <p:cNvPr id="51203" name="Text Box 5"/>
          <p:cNvSpPr txBox="1">
            <a:spLocks noChangeArrowheads="1"/>
          </p:cNvSpPr>
          <p:nvPr/>
        </p:nvSpPr>
        <p:spPr bwMode="auto">
          <a:xfrm>
            <a:off x="865188" y="2279650"/>
            <a:ext cx="76676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1. Read the passage again after class.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2. Work on 2e. Ask three students the 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following questions. Take notes of </a:t>
            </a:r>
          </a:p>
          <a:p>
            <a:pPr eaLnBrk="1" hangingPunct="1"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their answers.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19313" y="609600"/>
            <a:ext cx="42052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373380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travel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agent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expert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keep … to oneself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teenager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normal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895600" y="1400175"/>
            <a:ext cx="65532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   v.&amp;n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旅行；游历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代理人；经纪人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专家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保守秘密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青少年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adj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正常的；一般的</a:t>
            </a:r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525588"/>
            <a:ext cx="14478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208213"/>
            <a:ext cx="1447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78138"/>
            <a:ext cx="13716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237038"/>
            <a:ext cx="14478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948238"/>
            <a:ext cx="12954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119313" y="609600"/>
            <a:ext cx="42052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373380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useless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certainly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wallet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mile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angry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understanding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90800" y="1400175"/>
            <a:ext cx="65532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conj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除非；如果不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adv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无疑；肯定；当然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钱包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n.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英里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adj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发怒的；生气的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adj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善解人意的；体谅人的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600200"/>
            <a:ext cx="137160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86000"/>
            <a:ext cx="1219200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900363"/>
            <a:ext cx="1228725" cy="452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581400"/>
            <a:ext cx="10668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267200"/>
            <a:ext cx="11430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953000"/>
            <a:ext cx="22860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0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119313" y="609600"/>
            <a:ext cx="42052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90600" y="1371600"/>
            <a:ext cx="37338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careless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mistake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himself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careful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advise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solve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step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895600" y="1400175"/>
            <a:ext cx="65532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adj.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粗心的；不小心的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错误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pron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他自己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adj.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小心的；细致的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劝告；建议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v.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解决；解答</a:t>
            </a: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3200" b="1" i="1">
                <a:solidFill>
                  <a:srgbClr val="660066"/>
                </a:solidFill>
                <a:latin typeface="Times New Roman" pitchFamily="18" charset="0"/>
              </a:rPr>
              <a:t>         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步；步骤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547813"/>
            <a:ext cx="12192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209800"/>
            <a:ext cx="1524000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971800"/>
            <a:ext cx="1371600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81400"/>
            <a:ext cx="129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308475"/>
            <a:ext cx="13716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019675"/>
            <a:ext cx="9144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688013"/>
            <a:ext cx="990600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11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119313" y="700088"/>
            <a:ext cx="42052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33400" y="1462088"/>
            <a:ext cx="3733800" cy="408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trust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experience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in half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halfway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endParaRPr lang="en-US" altLang="zh-CN" sz="3200" b="1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else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895600" y="1490663"/>
            <a:ext cx="6553200" cy="544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v.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相信；信任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经验；经历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分成两半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adj.&amp;adv.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在中途；部分地做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adv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别的；其他的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3200" b="1" i="1">
                <a:solidFill>
                  <a:srgbClr val="660066"/>
                </a:solidFill>
                <a:latin typeface="Times New Roman" pitchFamily="18" charset="0"/>
              </a:rPr>
              <a:t>               </a:t>
            </a:r>
          </a:p>
          <a:p>
            <a:pPr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</a:t>
            </a:r>
            <a:endParaRPr lang="zh-CN" altLang="en-US" sz="3200" b="1">
              <a:solidFill>
                <a:srgbClr val="660066"/>
              </a:solidFill>
              <a:latin typeface="Times New Roman" pitchFamily="18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690688"/>
            <a:ext cx="1066800" cy="40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55838"/>
            <a:ext cx="22098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573463"/>
            <a:ext cx="2819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967288"/>
            <a:ext cx="91440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250825" y="836613"/>
            <a:ext cx="2663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3600" b="1">
                <a:solidFill>
                  <a:srgbClr val="FF00FF"/>
                </a:solidFill>
                <a:latin typeface="Times New Roman" pitchFamily="18" charset="0"/>
              </a:rPr>
              <a:t>选词填空。</a:t>
            </a:r>
            <a:endParaRPr lang="en-US" sz="3600" b="1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323850" y="2997200"/>
            <a:ext cx="8675688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1. If you walk there, you’ll be late for the 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________. 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2. If they watch a _______ at the party, 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some students will be bored. 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3. I don’t know what to do, can you give me </a:t>
            </a:r>
          </a:p>
          <a:p>
            <a:pPr>
              <a:lnSpc>
                <a:spcPct val="110000"/>
              </a:lnSpc>
              <a:buFont typeface="Arial" pitchFamily="34" charset="0"/>
              <a:buNone/>
            </a:pPr>
            <a:r>
              <a:rPr lang="en-US" altLang="zh-CN" sz="3600" b="1">
                <a:latin typeface="Times New Roman" pitchFamily="18" charset="0"/>
              </a:rPr>
              <a:t>    some ________?  </a:t>
            </a:r>
          </a:p>
        </p:txBody>
      </p:sp>
      <p:sp>
        <p:nvSpPr>
          <p:cNvPr id="13316" name="Rectangle 35"/>
          <p:cNvSpPr>
            <a:spLocks noChangeArrowheads="1"/>
          </p:cNvSpPr>
          <p:nvPr/>
        </p:nvSpPr>
        <p:spPr bwMode="auto">
          <a:xfrm>
            <a:off x="684213" y="1628775"/>
            <a:ext cx="7488237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66FF"/>
                </a:solidFill>
                <a:latin typeface="Times New Roman" pitchFamily="18" charset="0"/>
              </a:rPr>
              <a:t>meeting,    video,      chocolate,    taxi, 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0066FF"/>
                </a:solidFill>
                <a:latin typeface="Times New Roman" pitchFamily="18" charset="0"/>
              </a:rPr>
              <a:t>upset,       advice,      organize</a:t>
            </a:r>
          </a:p>
        </p:txBody>
      </p:sp>
      <p:sp>
        <p:nvSpPr>
          <p:cNvPr id="13317" name="Rectangle 17"/>
          <p:cNvSpPr>
            <a:spLocks noChangeArrowheads="1"/>
          </p:cNvSpPr>
          <p:nvPr/>
        </p:nvSpPr>
        <p:spPr bwMode="auto">
          <a:xfrm>
            <a:off x="822325" y="3656013"/>
            <a:ext cx="1733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meeting</a:t>
            </a:r>
          </a:p>
        </p:txBody>
      </p:sp>
      <p:sp>
        <p:nvSpPr>
          <p:cNvPr id="13318" name="Rectangle 18"/>
          <p:cNvSpPr>
            <a:spLocks noChangeArrowheads="1"/>
          </p:cNvSpPr>
          <p:nvPr/>
        </p:nvSpPr>
        <p:spPr bwMode="auto">
          <a:xfrm>
            <a:off x="4067175" y="4292600"/>
            <a:ext cx="122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video</a:t>
            </a:r>
          </a:p>
        </p:txBody>
      </p:sp>
      <p:sp>
        <p:nvSpPr>
          <p:cNvPr id="13319" name="Rectangle 19"/>
          <p:cNvSpPr>
            <a:spLocks noChangeArrowheads="1"/>
          </p:cNvSpPr>
          <p:nvPr/>
        </p:nvSpPr>
        <p:spPr bwMode="auto">
          <a:xfrm>
            <a:off x="2135188" y="6100763"/>
            <a:ext cx="1428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advice</a:t>
            </a:r>
          </a:p>
        </p:txBody>
      </p:sp>
      <p:sp>
        <p:nvSpPr>
          <p:cNvPr id="13320" name="WordArt 4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3455987" cy="9810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FFCC00"/>
                  </a:solidFill>
                  <a:bevel/>
                  <a:headEnd/>
                  <a:tailEnd/>
                </a:ln>
                <a:solidFill>
                  <a:srgbClr val="FF00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Revision</a:t>
            </a:r>
            <a:endParaRPr lang="zh-CN" altLang="en-US" sz="4000" b="1" kern="10" spc="-400">
              <a:ln w="12700">
                <a:solidFill>
                  <a:srgbClr val="FFCC00"/>
                </a:solidFill>
                <a:bevel/>
                <a:headEnd/>
                <a:tailEnd/>
              </a:ln>
              <a:solidFill>
                <a:srgbClr val="FF00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utoUpdateAnimBg="0"/>
      <p:bldP spid="13316" grpId="0"/>
      <p:bldP spid="13317" grpId="0" autoUpdateAnimBg="0"/>
      <p:bldP spid="13318" grpId="0" autoUpdateAnimBg="0"/>
      <p:bldP spid="13319" grpId="0" autoUpdateAnimBg="0"/>
      <p:bldP spid="133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CCE8C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</TotalTime>
  <Words>2362</Words>
  <Application>Microsoft Office PowerPoint</Application>
  <PresentationFormat>全屏显示(4:3)</PresentationFormat>
  <Paragraphs>317</Paragraphs>
  <Slides>46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7" baseType="lpstr">
      <vt:lpstr>Arial</vt:lpstr>
      <vt:lpstr>宋体</vt:lpstr>
      <vt:lpstr>Candara</vt:lpstr>
      <vt:lpstr>华文新魏</vt:lpstr>
      <vt:lpstr>华文楷体</vt:lpstr>
      <vt:lpstr>Symbol</vt:lpstr>
      <vt:lpstr>Calibri</vt:lpstr>
      <vt:lpstr>Comic Sans MS</vt:lpstr>
      <vt:lpstr>Times New Roman</vt:lpstr>
      <vt:lpstr>黑体</vt:lpstr>
      <vt:lpstr>波形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subject>  </dc:subject>
  <dc:creator> </dc:creator>
  <dc:description>  </dc:description>
  <cp:lastModifiedBy>user</cp:lastModifiedBy>
  <cp:revision>2</cp:revision>
  <cp:lastPrinted>1601-01-01T00:00:00Z</cp:lastPrinted>
  <dcterms:created xsi:type="dcterms:W3CDTF">1601-01-01T00:00:00Z</dcterms:created>
  <dcterms:modified xsi:type="dcterms:W3CDTF">2015-08-12T06:51:58Z</dcterms:modified>
  <cp:category> 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